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9" r:id="rId3"/>
    <p:sldId id="257" r:id="rId4"/>
    <p:sldId id="308" r:id="rId5"/>
    <p:sldId id="260" r:id="rId6"/>
    <p:sldId id="258" r:id="rId7"/>
    <p:sldId id="261" r:id="rId8"/>
    <p:sldId id="262" r:id="rId9"/>
    <p:sldId id="263" r:id="rId10"/>
    <p:sldId id="301" r:id="rId11"/>
    <p:sldId id="302" r:id="rId12"/>
    <p:sldId id="303" r:id="rId13"/>
    <p:sldId id="304" r:id="rId14"/>
    <p:sldId id="305" r:id="rId15"/>
    <p:sldId id="306" r:id="rId16"/>
    <p:sldId id="307" r:id="rId17"/>
    <p:sldId id="264" r:id="rId18"/>
    <p:sldId id="265" r:id="rId19"/>
    <p:sldId id="267" r:id="rId20"/>
    <p:sldId id="268" r:id="rId21"/>
    <p:sldId id="269" r:id="rId22"/>
    <p:sldId id="270" r:id="rId23"/>
    <p:sldId id="266"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 id="287" r:id="rId41"/>
    <p:sldId id="288" r:id="rId42"/>
    <p:sldId id="289" r:id="rId43"/>
    <p:sldId id="290" r:id="rId44"/>
    <p:sldId id="291" r:id="rId45"/>
    <p:sldId id="292" r:id="rId46"/>
    <p:sldId id="293" r:id="rId47"/>
    <p:sldId id="294" r:id="rId48"/>
    <p:sldId id="295" r:id="rId49"/>
    <p:sldId id="299" r:id="rId5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4" d="100"/>
          <a:sy n="64" d="100"/>
        </p:scale>
        <p:origin x="-1566" y="-174"/>
      </p:cViewPr>
      <p:guideLst>
        <p:guide orient="horz" pos="2160"/>
        <p:guide pos="2880"/>
      </p:guideLst>
    </p:cSldViewPr>
  </p:slideViewPr>
  <p:notesTextViewPr>
    <p:cViewPr>
      <p:scale>
        <a:sx n="100" d="100"/>
        <a:sy n="100" d="100"/>
      </p:scale>
      <p:origin x="0" y="0"/>
    </p:cViewPr>
  </p:notesTextViewPr>
  <p:sorterViewPr>
    <p:cViewPr>
      <p:scale>
        <a:sx n="86" d="100"/>
        <a:sy n="8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A4470EE-F54C-4B9B-BD14-D4A511A0C006}" type="datetimeFigureOut">
              <a:rPr lang="fr-FR" smtClean="0"/>
              <a:pPr/>
              <a:t>21/05/2024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1625A7-8F9E-4A6B-B889-A006DBB7A16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4470EE-F54C-4B9B-BD14-D4A511A0C006}" type="datetimeFigureOut">
              <a:rPr lang="fr-FR" smtClean="0"/>
              <a:pPr/>
              <a:t>21/05/2024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1625A7-8F9E-4A6B-B889-A006DBB7A16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4470EE-F54C-4B9B-BD14-D4A511A0C006}" type="datetimeFigureOut">
              <a:rPr lang="fr-FR" smtClean="0"/>
              <a:pPr/>
              <a:t>21/05/2024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1625A7-8F9E-4A6B-B889-A006DBB7A16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A4470EE-F54C-4B9B-BD14-D4A511A0C006}" type="datetimeFigureOut">
              <a:rPr lang="fr-FR" smtClean="0"/>
              <a:pPr/>
              <a:t>21/05/2024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1625A7-8F9E-4A6B-B889-A006DBB7A16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A4470EE-F54C-4B9B-BD14-D4A511A0C006}" type="datetimeFigureOut">
              <a:rPr lang="fr-FR" smtClean="0"/>
              <a:pPr/>
              <a:t>21/05/2024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1625A7-8F9E-4A6B-B889-A006DBB7A16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A4470EE-F54C-4B9B-BD14-D4A511A0C006}" type="datetimeFigureOut">
              <a:rPr lang="fr-FR" smtClean="0"/>
              <a:pPr/>
              <a:t>21/05/2024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1625A7-8F9E-4A6B-B889-A006DBB7A16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A4470EE-F54C-4B9B-BD14-D4A511A0C006}" type="datetimeFigureOut">
              <a:rPr lang="fr-FR" smtClean="0"/>
              <a:pPr/>
              <a:t>21/05/2024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41625A7-8F9E-4A6B-B889-A006DBB7A16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A4470EE-F54C-4B9B-BD14-D4A511A0C006}" type="datetimeFigureOut">
              <a:rPr lang="fr-FR" smtClean="0"/>
              <a:pPr/>
              <a:t>21/05/2024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41625A7-8F9E-4A6B-B889-A006DBB7A16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A4470EE-F54C-4B9B-BD14-D4A511A0C006}" type="datetimeFigureOut">
              <a:rPr lang="fr-FR" smtClean="0"/>
              <a:pPr/>
              <a:t>21/05/2024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41625A7-8F9E-4A6B-B889-A006DBB7A16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A4470EE-F54C-4B9B-BD14-D4A511A0C006}" type="datetimeFigureOut">
              <a:rPr lang="fr-FR" smtClean="0"/>
              <a:pPr/>
              <a:t>21/05/2024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1625A7-8F9E-4A6B-B889-A006DBB7A16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A4470EE-F54C-4B9B-BD14-D4A511A0C006}" type="datetimeFigureOut">
              <a:rPr lang="fr-FR" smtClean="0"/>
              <a:pPr/>
              <a:t>21/05/2024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1625A7-8F9E-4A6B-B889-A006DBB7A16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4470EE-F54C-4B9B-BD14-D4A511A0C006}" type="datetimeFigureOut">
              <a:rPr lang="fr-FR" smtClean="0"/>
              <a:pPr/>
              <a:t>21/05/2024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1625A7-8F9E-4A6B-B889-A006DBB7A16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714356"/>
            <a:ext cx="7600976" cy="3171847"/>
          </a:xfrm>
        </p:spPr>
        <p:txBody>
          <a:bodyPr>
            <a:normAutofit fontScale="90000"/>
          </a:bodyPr>
          <a:lstStyle/>
          <a:p>
            <a:r>
              <a:rPr lang="en-US" b="1" i="1" dirty="0"/>
              <a:t>The educational relationship between teachers and students and artificial intelligence in higher education</a:t>
            </a:r>
            <a:r>
              <a:rPr lang="fr-FR" dirty="0"/>
              <a:t/>
            </a:r>
            <a:br>
              <a:rPr lang="fr-FR" dirty="0"/>
            </a:br>
            <a:r>
              <a:rPr lang="en-US" b="1" dirty="0"/>
              <a:t> </a:t>
            </a:r>
            <a:r>
              <a:rPr lang="fr-FR" dirty="0"/>
              <a:t/>
            </a:r>
            <a:br>
              <a:rPr lang="fr-FR" dirty="0"/>
            </a:br>
            <a:endParaRPr lang="fr-FR" dirty="0"/>
          </a:p>
        </p:txBody>
      </p:sp>
      <p:sp>
        <p:nvSpPr>
          <p:cNvPr id="3" name="Sous-titre 2"/>
          <p:cNvSpPr>
            <a:spLocks noGrp="1"/>
          </p:cNvSpPr>
          <p:nvPr>
            <p:ph type="subTitle" idx="1"/>
          </p:nvPr>
        </p:nvSpPr>
        <p:spPr>
          <a:xfrm>
            <a:off x="0" y="3500438"/>
            <a:ext cx="6400800" cy="1752600"/>
          </a:xfrm>
        </p:spPr>
        <p:txBody>
          <a:bodyPr>
            <a:normAutofit/>
          </a:bodyPr>
          <a:lstStyle/>
          <a:p>
            <a:r>
              <a:rPr lang="fr-FR" sz="4800" b="1" dirty="0" smtClean="0">
                <a:solidFill>
                  <a:srgbClr val="C00000"/>
                </a:solidFill>
              </a:rPr>
              <a:t>CASE STUDIES</a:t>
            </a:r>
            <a:endParaRPr lang="fr-FR" sz="4800" b="1" dirty="0">
              <a:solidFill>
                <a:srgbClr val="C00000"/>
              </a:solidFill>
            </a:endParaRPr>
          </a:p>
        </p:txBody>
      </p:sp>
      <p:pic>
        <p:nvPicPr>
          <p:cNvPr id="45057" name="Picture 1"/>
          <p:cNvPicPr>
            <a:picLocks noChangeAspect="1" noChangeArrowheads="1"/>
          </p:cNvPicPr>
          <p:nvPr/>
        </p:nvPicPr>
        <p:blipFill>
          <a:blip r:embed="rId2"/>
          <a:srcRect/>
          <a:stretch>
            <a:fillRect/>
          </a:stretch>
        </p:blipFill>
        <p:spPr bwMode="auto">
          <a:xfrm>
            <a:off x="6286512" y="3838609"/>
            <a:ext cx="2643174" cy="2590787"/>
          </a:xfrm>
          <a:prstGeom prst="rect">
            <a:avLst/>
          </a:prstGeom>
          <a:noFill/>
          <a:ln w="9525">
            <a:noFill/>
            <a:miter lim="800000"/>
            <a:headEnd/>
            <a:tailEnd/>
          </a:ln>
          <a:effectLst/>
        </p:spPr>
      </p:pic>
      <p:sp>
        <p:nvSpPr>
          <p:cNvPr id="5" name="ZoneTexte 4"/>
          <p:cNvSpPr txBox="1"/>
          <p:nvPr/>
        </p:nvSpPr>
        <p:spPr>
          <a:xfrm>
            <a:off x="500034" y="5429264"/>
            <a:ext cx="4429124" cy="1169551"/>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Dr HASSIBA   CHERIFI </a:t>
            </a:r>
          </a:p>
          <a:p>
            <a:r>
              <a:rPr lang="fr-FR" sz="1600" b="1" dirty="0" smtClean="0">
                <a:latin typeface="Times New Roman" pitchFamily="18" charset="0"/>
                <a:cs typeface="Times New Roman" pitchFamily="18" charset="0"/>
              </a:rPr>
              <a:t>UNIVERSITE ALGER 3</a:t>
            </a:r>
          </a:p>
          <a:p>
            <a:r>
              <a:rPr lang="fr-FR" sz="1600" b="1" dirty="0" smtClean="0">
                <a:latin typeface="Times New Roman" pitchFamily="18" charset="0"/>
                <a:cs typeface="Times New Roman" pitchFamily="18" charset="0"/>
              </a:rPr>
              <a:t>29 MAI 2024 </a:t>
            </a:r>
          </a:p>
          <a:p>
            <a:r>
              <a:rPr lang="en-US" sz="1600" b="1" dirty="0" smtClean="0">
                <a:latin typeface="Times New Roman" pitchFamily="18" charset="0"/>
                <a:cs typeface="Times New Roman" pitchFamily="18" charset="0"/>
              </a:rPr>
              <a:t>Email : </a:t>
            </a:r>
            <a:r>
              <a:rPr lang="fr-FR" sz="1600" b="1" dirty="0" smtClean="0">
                <a:latin typeface="Times New Roman" pitchFamily="18" charset="0"/>
                <a:cs typeface="Times New Roman" pitchFamily="18" charset="0"/>
              </a:rPr>
              <a:t>hassibacherifi5@gmail.com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Importance </a:t>
            </a:r>
            <a:r>
              <a:rPr lang="en-US" sz="3600" b="1" dirty="0" smtClean="0">
                <a:latin typeface="Times New Roman" pitchFamily="18" charset="0"/>
                <a:cs typeface="Times New Roman" pitchFamily="18" charset="0"/>
              </a:rPr>
              <a:t>of </a:t>
            </a:r>
            <a:r>
              <a:rPr lang="en-US" sz="3600" b="1" dirty="0" smtClean="0">
                <a:latin typeface="Times New Roman" pitchFamily="18" charset="0"/>
                <a:cs typeface="Times New Roman" pitchFamily="18" charset="0"/>
              </a:rPr>
              <a:t>Artificial </a:t>
            </a:r>
            <a:r>
              <a:rPr lang="en-US" sz="3600" b="1" dirty="0" smtClean="0">
                <a:latin typeface="Times New Roman" pitchFamily="18" charset="0"/>
                <a:cs typeface="Times New Roman" pitchFamily="18" charset="0"/>
              </a:rPr>
              <a:t>Intelligence (AI)</a:t>
            </a:r>
            <a:r>
              <a:rPr lang="fr-FR" sz="3600" dirty="0" smtClean="0">
                <a:latin typeface="Times New Roman" pitchFamily="18" charset="0"/>
                <a:cs typeface="Times New Roman" pitchFamily="18" charset="0"/>
              </a:rPr>
              <a:t/>
            </a:r>
            <a:br>
              <a:rPr lang="fr-FR" sz="3600" dirty="0" smtClean="0">
                <a:latin typeface="Times New Roman" pitchFamily="18" charset="0"/>
                <a:cs typeface="Times New Roman" pitchFamily="18" charset="0"/>
              </a:rPr>
            </a:br>
            <a:endParaRPr lang="fr-FR" sz="3600"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85000" lnSpcReduction="10000"/>
          </a:bodyPr>
          <a:lstStyle/>
          <a:p>
            <a:pPr>
              <a:buNone/>
            </a:pPr>
            <a:r>
              <a:rPr lang="en-US" sz="2800" b="1" dirty="0" smtClean="0"/>
              <a:t> </a:t>
            </a:r>
            <a:endParaRPr lang="fr-FR" sz="2800" dirty="0" smtClean="0">
              <a:latin typeface="Times New Roman" pitchFamily="18" charset="0"/>
              <a:cs typeface="Times New Roman" pitchFamily="18" charset="0"/>
            </a:endParaRPr>
          </a:p>
          <a:p>
            <a:r>
              <a:rPr lang="en-US" sz="3000" b="1" dirty="0" smtClean="0">
                <a:latin typeface="Times New Roman" pitchFamily="18" charset="0"/>
                <a:cs typeface="Times New Roman" pitchFamily="18" charset="0"/>
              </a:rPr>
              <a:t>AI is important for several reasons (Reilly, 2020),</a:t>
            </a:r>
            <a:br>
              <a:rPr lang="en-US" sz="3000" b="1" dirty="0" smtClean="0">
                <a:latin typeface="Times New Roman" pitchFamily="18" charset="0"/>
                <a:cs typeface="Times New Roman" pitchFamily="18" charset="0"/>
              </a:rPr>
            </a:br>
            <a:r>
              <a:rPr lang="en-US" sz="3000" b="1" dirty="0" smtClean="0">
                <a:latin typeface="Times New Roman" pitchFamily="18" charset="0"/>
                <a:cs typeface="Times New Roman" pitchFamily="18" charset="0"/>
              </a:rPr>
              <a:t>-Automation: AI technologies can automate repetitive and mundane tasks, freeing up human workers to focus on more complex and creative work.</a:t>
            </a:r>
          </a:p>
          <a:p>
            <a:r>
              <a:rPr lang="en-US" sz="3000" b="1" dirty="0" smtClean="0">
                <a:latin typeface="Times New Roman" pitchFamily="18" charset="0"/>
                <a:cs typeface="Times New Roman" pitchFamily="18" charset="0"/>
              </a:rPr>
              <a:t>-Decision-making: AI systems can analyze large amounts of data and make data-driven decisions with speed and accuracy. </a:t>
            </a:r>
          </a:p>
          <a:p>
            <a:r>
              <a:rPr lang="en-US" sz="3000" b="1" dirty="0" smtClean="0">
                <a:latin typeface="Times New Roman" pitchFamily="18" charset="0"/>
                <a:cs typeface="Times New Roman" pitchFamily="18" charset="0"/>
              </a:rPr>
              <a:t>-Personalization: AI enables personalized experiences by tailoring recommendations, services, and products to individual preferences and needs.</a:t>
            </a:r>
            <a:endParaRPr lang="fr-FR" sz="3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
            </a:r>
            <a:br>
              <a:rPr lang="en-US" b="1" dirty="0" smtClean="0"/>
            </a:br>
            <a:r>
              <a:rPr lang="en-US" sz="4000" b="1" dirty="0" smtClean="0">
                <a:latin typeface="Times New Roman" pitchFamily="18" charset="0"/>
                <a:cs typeface="Times New Roman" pitchFamily="18" charset="0"/>
              </a:rPr>
              <a:t>Importance </a:t>
            </a:r>
            <a:r>
              <a:rPr lang="en-US" sz="4000" b="1" dirty="0" smtClean="0">
                <a:latin typeface="Times New Roman" pitchFamily="18" charset="0"/>
                <a:cs typeface="Times New Roman" pitchFamily="18" charset="0"/>
              </a:rPr>
              <a:t>of Artificial Intelligence (AI)</a:t>
            </a:r>
            <a:r>
              <a:rPr lang="fr-FR" sz="4000" dirty="0" smtClean="0">
                <a:latin typeface="Times New Roman" pitchFamily="18" charset="0"/>
                <a:cs typeface="Times New Roman" pitchFamily="18" charset="0"/>
              </a:rPr>
              <a:t/>
            </a:r>
            <a:br>
              <a:rPr lang="fr-FR" sz="4000" dirty="0" smtClean="0">
                <a:latin typeface="Times New Roman" pitchFamily="18" charset="0"/>
                <a:cs typeface="Times New Roman" pitchFamily="18" charset="0"/>
              </a:rPr>
            </a:br>
            <a:endParaRPr lang="fr-FR" sz="4000"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lnSpcReduction="10000"/>
          </a:bodyPr>
          <a:lstStyle/>
          <a:p>
            <a:r>
              <a:rPr lang="en-US" sz="2800" b="1" dirty="0" smtClean="0">
                <a:latin typeface="Times New Roman" pitchFamily="18" charset="0"/>
                <a:cs typeface="Times New Roman" pitchFamily="18" charset="0"/>
              </a:rPr>
              <a:t>-Problem-solving: AI algorithms can tackle complex problems that may be challenging for humans, such as analyzing vast amounts of data, identifying patterns, and making predictions.</a:t>
            </a:r>
          </a:p>
          <a:p>
            <a:r>
              <a:rPr lang="en-US" sz="2800" b="1" dirty="0" smtClean="0">
                <a:latin typeface="Times New Roman" pitchFamily="18" charset="0"/>
                <a:cs typeface="Times New Roman" pitchFamily="18" charset="0"/>
              </a:rPr>
              <a:t>-Enhancing tasks: AI can enhance human capabilities in various domains by providing intelligent assistance and augmenting skills.</a:t>
            </a:r>
          </a:p>
          <a:p>
            <a:r>
              <a:rPr lang="en-US" sz="2800" b="1" dirty="0" smtClean="0">
                <a:latin typeface="Times New Roman" pitchFamily="18" charset="0"/>
                <a:cs typeface="Times New Roman" pitchFamily="18" charset="0"/>
              </a:rPr>
              <a:t>-Safety and security: AI can aid in detecting and preventing fraudulent activities, cyber threats, and potential risks in various domains.</a:t>
            </a:r>
            <a:endParaRPr lang="fr-FR"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History of artificial intelligence (AI) </a:t>
            </a:r>
            <a:endParaRPr lang="fr-FR" dirty="0"/>
          </a:p>
        </p:txBody>
      </p:sp>
      <p:sp>
        <p:nvSpPr>
          <p:cNvPr id="3" name="Espace réservé du contenu 2"/>
          <p:cNvSpPr>
            <a:spLocks noGrp="1"/>
          </p:cNvSpPr>
          <p:nvPr>
            <p:ph idx="1"/>
          </p:nvPr>
        </p:nvSpPr>
        <p:spPr/>
        <p:txBody>
          <a:bodyPr>
            <a:normAutofit fontScale="70000" lnSpcReduction="20000"/>
          </a:bodyPr>
          <a:lstStyle/>
          <a:p>
            <a:r>
              <a:rPr lang="en-US" sz="3400" b="1" dirty="0" smtClean="0">
                <a:latin typeface="Times New Roman" pitchFamily="18" charset="0"/>
                <a:cs typeface="Times New Roman" pitchFamily="18" charset="0"/>
              </a:rPr>
              <a:t>C-History of artificial intelligence (AI) </a:t>
            </a:r>
            <a:r>
              <a:rPr lang="en-US" sz="3400" dirty="0" smtClean="0">
                <a:latin typeface="Times New Roman" pitchFamily="18" charset="0"/>
                <a:cs typeface="Times New Roman" pitchFamily="18" charset="0"/>
              </a:rPr>
              <a:t>(Stuart, et al., 2016) </a:t>
            </a:r>
            <a:endParaRPr lang="fr-FR" sz="3400" dirty="0" smtClean="0">
              <a:latin typeface="Times New Roman" pitchFamily="18" charset="0"/>
              <a:cs typeface="Times New Roman" pitchFamily="18" charset="0"/>
            </a:endParaRPr>
          </a:p>
          <a:p>
            <a:r>
              <a:rPr lang="en-US" sz="3400" dirty="0" smtClean="0">
                <a:latin typeface="Times New Roman" pitchFamily="18" charset="0"/>
                <a:cs typeface="Times New Roman" pitchFamily="18" charset="0"/>
              </a:rPr>
              <a:t>The history of artificial intelligence (AI)  dates back to the mid-20th century, with the development of early AI concepts and the founding of the field of AI as a formal discipline. The term "artificial intelligence" was coined in 1956 at the Dartmouth Conference, where researchers first discussed the possibility of creating machines that could replicate human intelligence. Over the decades, AI research has evolved, leading to significant breakthroughs in areas such as machine learning, neural networks, natural language processing, and robotics. Today, AI technologies play a crucial role in various fields, including healthcare, finance, transportation, transforming industries, education and shaping our daily lives.</a:t>
            </a:r>
            <a:endParaRPr lang="fr-FR" sz="3400" dirty="0" smtClean="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latin typeface="Times New Roman" pitchFamily="18" charset="0"/>
                <a:cs typeface="Times New Roman" pitchFamily="18" charset="0"/>
              </a:rPr>
              <a:t>Applications of AI</a:t>
            </a:r>
            <a:endParaRPr lang="fr-FR" dirty="0"/>
          </a:p>
        </p:txBody>
      </p:sp>
      <p:sp>
        <p:nvSpPr>
          <p:cNvPr id="3" name="Espace réservé du contenu 2"/>
          <p:cNvSpPr>
            <a:spLocks noGrp="1"/>
          </p:cNvSpPr>
          <p:nvPr>
            <p:ph idx="1"/>
          </p:nvPr>
        </p:nvSpPr>
        <p:spPr/>
        <p:txBody>
          <a:bodyPr>
            <a:normAutofit/>
          </a:bodyPr>
          <a:lstStyle/>
          <a:p>
            <a:pPr>
              <a:buNone/>
            </a:pPr>
            <a:r>
              <a:rPr lang="en-US" sz="2000" b="1" dirty="0" smtClean="0">
                <a:latin typeface="Times New Roman" pitchFamily="18" charset="0"/>
                <a:cs typeface="Times New Roman" pitchFamily="18" charset="0"/>
              </a:rPr>
              <a:t>    Applications of AI </a:t>
            </a:r>
            <a:r>
              <a:rPr lang="en-US" sz="2000" dirty="0" smtClean="0">
                <a:latin typeface="Times New Roman" pitchFamily="18" charset="0"/>
                <a:cs typeface="Times New Roman" pitchFamily="18" charset="0"/>
              </a:rPr>
              <a:t>(Marr, 2019)</a:t>
            </a:r>
          </a:p>
          <a:p>
            <a:pPr>
              <a:buNone/>
            </a:pPr>
            <a:r>
              <a:rPr lang="en-US" sz="2000" b="1" dirty="0" smtClean="0">
                <a:latin typeface="Times New Roman"/>
                <a:ea typeface="Calibri"/>
                <a:cs typeface="Arial"/>
              </a:rPr>
              <a:t>      These are just a few examples of the many applications of AI across different sectors. AI is  utilized in various industries and sectors, such as healthcare, finance, gaming,  transportation and education .The potential of AI is vast, and its applications continue to expand and evolve as technology advances. </a:t>
            </a:r>
          </a:p>
          <a:p>
            <a:pPr>
              <a:buNone/>
            </a:pPr>
            <a:r>
              <a:rPr lang="en-US" sz="2000" b="1" dirty="0" smtClean="0">
                <a:latin typeface="Times New Roman"/>
                <a:cs typeface="Arial"/>
              </a:rPr>
              <a:t>.    </a:t>
            </a:r>
            <a:r>
              <a:rPr lang="en-US" sz="2000" b="1" dirty="0" smtClean="0">
                <a:latin typeface="Times New Roman" pitchFamily="18" charset="0"/>
                <a:cs typeface="Times New Roman" pitchFamily="18" charset="0"/>
              </a:rPr>
              <a:t>Healthcare: AI is used in medical imaging for accurate diagnoses, drug discovery, personalized medicine, virtual nursing assistants, and patient monitoring.</a:t>
            </a:r>
          </a:p>
          <a:p>
            <a:r>
              <a:rPr lang="en-US" sz="2000" b="1" dirty="0" smtClean="0">
                <a:latin typeface="Times New Roman"/>
                <a:ea typeface="Calibri"/>
              </a:rPr>
              <a:t>Finance: AI is used for fraud detection, algorithmic trading, credit scoring, customer service </a:t>
            </a:r>
            <a:r>
              <a:rPr lang="en-US" sz="2000" b="1" dirty="0" err="1" smtClean="0">
                <a:latin typeface="Times New Roman"/>
                <a:ea typeface="Calibri"/>
              </a:rPr>
              <a:t>chatbots</a:t>
            </a:r>
            <a:r>
              <a:rPr lang="en-US" sz="2000" b="1" dirty="0" smtClean="0">
                <a:latin typeface="Times New Roman"/>
                <a:ea typeface="Calibri"/>
              </a:rPr>
              <a:t>, and risk assessment</a:t>
            </a:r>
            <a:endParaRPr lang="fr-FR"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latin typeface="Times New Roman" pitchFamily="18" charset="0"/>
                <a:cs typeface="Times New Roman" pitchFamily="18" charset="0"/>
              </a:rPr>
              <a:t>Applications of AI</a:t>
            </a:r>
            <a:endParaRPr lang="fr-FR" dirty="0"/>
          </a:p>
        </p:txBody>
      </p:sp>
      <p:sp>
        <p:nvSpPr>
          <p:cNvPr id="3" name="Espace réservé du contenu 2"/>
          <p:cNvSpPr>
            <a:spLocks noGrp="1"/>
          </p:cNvSpPr>
          <p:nvPr>
            <p:ph idx="1"/>
          </p:nvPr>
        </p:nvSpPr>
        <p:spPr/>
        <p:txBody>
          <a:bodyPr>
            <a:normAutofit fontScale="92500"/>
          </a:bodyPr>
          <a:lstStyle/>
          <a:p>
            <a:r>
              <a:rPr lang="en-US" sz="2800" b="1" dirty="0" smtClean="0">
                <a:latin typeface="Times New Roman"/>
                <a:ea typeface="Calibri"/>
              </a:rPr>
              <a:t>Transportation: AI is utilized in autonomous vehicles, traffic management systems, route optimization, predictive maintenance, and driver assistance systems.</a:t>
            </a:r>
          </a:p>
          <a:p>
            <a:r>
              <a:rPr lang="en-US" sz="2800" b="1" dirty="0" smtClean="0">
                <a:latin typeface="Times New Roman"/>
                <a:ea typeface="Calibri"/>
              </a:rPr>
              <a:t>Customer Service: AI-powered </a:t>
            </a:r>
            <a:r>
              <a:rPr lang="en-US" sz="2800" b="1" dirty="0" err="1" smtClean="0">
                <a:latin typeface="Times New Roman"/>
                <a:ea typeface="Calibri"/>
              </a:rPr>
              <a:t>chatbots</a:t>
            </a:r>
            <a:r>
              <a:rPr lang="en-US" sz="2800" b="1" dirty="0" smtClean="0">
                <a:latin typeface="Times New Roman"/>
                <a:ea typeface="Calibri"/>
              </a:rPr>
              <a:t> and virtual assistants automate customer interactions, handle inquiries, provide personalized recommendations, and improve customer experience.</a:t>
            </a:r>
          </a:p>
          <a:p>
            <a:r>
              <a:rPr lang="en-US" sz="2800" b="1" dirty="0" smtClean="0">
                <a:latin typeface="Times New Roman"/>
                <a:ea typeface="Calibri"/>
              </a:rPr>
              <a:t>Gaming: AI is used in game development to create intelligent opponents, improve character behaviors, and enhance gaming experiences</a:t>
            </a:r>
            <a:endParaRPr lang="fr-FR" sz="28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latin typeface="Times New Roman" pitchFamily="18" charset="0"/>
                <a:cs typeface="Times New Roman" pitchFamily="18" charset="0"/>
              </a:rPr>
              <a:t>Applications of AI</a:t>
            </a:r>
            <a:endParaRPr lang="fr-FR" dirty="0"/>
          </a:p>
        </p:txBody>
      </p:sp>
      <p:sp>
        <p:nvSpPr>
          <p:cNvPr id="3" name="Espace réservé du contenu 2"/>
          <p:cNvSpPr>
            <a:spLocks noGrp="1"/>
          </p:cNvSpPr>
          <p:nvPr>
            <p:ph idx="1"/>
          </p:nvPr>
        </p:nvSpPr>
        <p:spPr/>
        <p:txBody>
          <a:bodyPr>
            <a:normAutofit lnSpcReduction="10000"/>
          </a:bodyPr>
          <a:lstStyle/>
          <a:p>
            <a:r>
              <a:rPr lang="en-US" b="1" dirty="0" err="1" smtClean="0">
                <a:latin typeface="Times New Roman"/>
                <a:ea typeface="Calibri"/>
              </a:rPr>
              <a:t>Cybersecurity</a:t>
            </a:r>
            <a:r>
              <a:rPr lang="en-US" b="1" dirty="0" smtClean="0">
                <a:latin typeface="Times New Roman"/>
                <a:ea typeface="Calibri"/>
              </a:rPr>
              <a:t>: AI aids in detecting and preventing cyber threats, analyzing network traffic for anomalies, identifying vulnerabilities, and developing intelligent intrusion detection systems.</a:t>
            </a:r>
          </a:p>
          <a:p>
            <a:r>
              <a:rPr lang="en-US" b="1" dirty="0" smtClean="0">
                <a:latin typeface="Times New Roman"/>
                <a:ea typeface="Calibri"/>
              </a:rPr>
              <a:t>Education: AI enhances personalized learning experiences, provides adaptive tutoring, automates administrative tasks, and aids in curriculum development</a:t>
            </a:r>
            <a:endParaRPr lang="fr-FR"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 Artificial Intelligence (AI)</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algn="just">
              <a:lnSpc>
                <a:spcPct val="115000"/>
              </a:lnSpc>
              <a:spcAft>
                <a:spcPts val="1000"/>
              </a:spcAft>
            </a:pPr>
            <a:r>
              <a:rPr lang="en-US" b="1" dirty="0" smtClean="0">
                <a:latin typeface="Times New Roman"/>
                <a:ea typeface="Calibri"/>
                <a:cs typeface="Arial"/>
              </a:rPr>
              <a:t>AI is transforming different fields and revolutionizing the way we live and work  as we will see in the following section devoted to examining the impact of artificial intelligence on learning, teaching and assessment of students at university.</a:t>
            </a:r>
            <a:endParaRPr lang="fr-FR" sz="2800" b="1" dirty="0" smtClean="0">
              <a:ea typeface="Calibri"/>
              <a:cs typeface="Arial"/>
            </a:endParaRP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2400" b="1" dirty="0" smtClean="0">
                <a:latin typeface="Times New Roman" pitchFamily="18" charset="0"/>
                <a:cs typeface="Times New Roman" pitchFamily="18" charset="0"/>
              </a:rPr>
              <a:t>The </a:t>
            </a:r>
            <a:r>
              <a:rPr lang="en-US" sz="2400" b="1" dirty="0">
                <a:latin typeface="Times New Roman" pitchFamily="18" charset="0"/>
                <a:cs typeface="Times New Roman" pitchFamily="18" charset="0"/>
              </a:rPr>
              <a:t>impact of artificial intelligence (AI) on the relationship between teachers and </a:t>
            </a:r>
            <a:r>
              <a:rPr lang="en-US" sz="2400" b="1" dirty="0" smtClean="0">
                <a:latin typeface="Times New Roman" pitchFamily="18" charset="0"/>
                <a:cs typeface="Times New Roman" pitchFamily="18" charset="0"/>
              </a:rPr>
              <a:t>students :its impact on teaching</a:t>
            </a:r>
            <a:endParaRPr lang="fr-FR" sz="2400"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77500" lnSpcReduction="20000"/>
          </a:bodyPr>
          <a:lstStyle/>
          <a:p>
            <a:r>
              <a:rPr lang="en-US" b="1" dirty="0">
                <a:latin typeface="Times New Roman" pitchFamily="18" charset="0"/>
                <a:cs typeface="Times New Roman" pitchFamily="18" charset="0"/>
              </a:rPr>
              <a:t>A-The impact of artificial intelligence (AI) on teaching</a:t>
            </a:r>
            <a:endParaRPr lang="fr-FR" dirty="0">
              <a:latin typeface="Times New Roman" pitchFamily="18" charset="0"/>
              <a:cs typeface="Times New Roman" pitchFamily="18" charset="0"/>
            </a:endParaRPr>
          </a:p>
          <a:p>
            <a:r>
              <a:rPr lang="fr-FR" b="1" dirty="0">
                <a:latin typeface="Times New Roman" pitchFamily="18" charset="0"/>
                <a:cs typeface="Times New Roman" pitchFamily="18" charset="0"/>
              </a:rPr>
              <a:t>a-</a:t>
            </a:r>
            <a:r>
              <a:rPr lang="fr-FR" b="1" dirty="0" err="1">
                <a:latin typeface="Times New Roman" pitchFamily="18" charset="0"/>
                <a:cs typeface="Times New Roman" pitchFamily="18" charset="0"/>
              </a:rPr>
              <a:t>Definition</a:t>
            </a:r>
            <a:r>
              <a:rPr lang="en-US" b="1" dirty="0">
                <a:latin typeface="Times New Roman" pitchFamily="18" charset="0"/>
                <a:cs typeface="Times New Roman" pitchFamily="18" charset="0"/>
              </a:rPr>
              <a:t> </a:t>
            </a:r>
            <a:r>
              <a:rPr lang="fr-FR" dirty="0">
                <a:latin typeface="Times New Roman" pitchFamily="18" charset="0"/>
                <a:cs typeface="Times New Roman" pitchFamily="18" charset="0"/>
              </a:rPr>
              <a:t>(Craig, et al., 2019)</a:t>
            </a:r>
            <a:r>
              <a:rPr lang="en-US" dirty="0">
                <a:latin typeface="Times New Roman" pitchFamily="18" charset="0"/>
                <a:cs typeface="Times New Roman" pitchFamily="18" charset="0"/>
              </a:rPr>
              <a:t> </a:t>
            </a:r>
            <a:endParaRPr lang="fr-FR" dirty="0">
              <a:latin typeface="Times New Roman" pitchFamily="18" charset="0"/>
              <a:cs typeface="Times New Roman" pitchFamily="18" charset="0"/>
            </a:endParaRPr>
          </a:p>
          <a:p>
            <a:r>
              <a:rPr lang="en-US" b="1" dirty="0">
                <a:latin typeface="Times New Roman" pitchFamily="18" charset="0"/>
                <a:cs typeface="Times New Roman" pitchFamily="18" charset="0"/>
              </a:rPr>
              <a:t>The impact of artificial intelligence (AI) on teaching refers to the influence and effects of AI technologies on instructional practices, pedagogical approaches, teacher-student interactions, and professional development for educators. AI can support teachers in lesson planning, providing personalized learning experiences, assessing student progress, and offering data-driven insights to enhance teaching strategies. It can streamline administrative tasks, facilitate adaptive learning, and empower educators to adopt innovative teaching methods that cater to the diverse needs of students.</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2800" b="1" dirty="0" smtClean="0">
                <a:latin typeface="Times New Roman" pitchFamily="18" charset="0"/>
                <a:cs typeface="Times New Roman" pitchFamily="18" charset="0"/>
              </a:rPr>
              <a:t>The impact of artificial intelligence (AI) on the relationship between teachers and students :</a:t>
            </a:r>
            <a:r>
              <a:rPr lang="en-US" sz="2400" b="1" dirty="0" smtClean="0">
                <a:solidFill>
                  <a:prstClr val="black"/>
                </a:solidFill>
                <a:latin typeface="Times New Roman" pitchFamily="18" charset="0"/>
                <a:cs typeface="Times New Roman" pitchFamily="18" charset="0"/>
              </a:rPr>
              <a:t>its impact on teaching</a:t>
            </a:r>
            <a:endParaRPr lang="fr-FR" sz="2800"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92500" lnSpcReduction="10000"/>
          </a:bodyPr>
          <a:lstStyle/>
          <a:p>
            <a:r>
              <a:rPr lang="en-US" b="1" dirty="0">
                <a:latin typeface="Times New Roman" pitchFamily="18" charset="0"/>
                <a:cs typeface="Times New Roman" pitchFamily="18" charset="0"/>
              </a:rPr>
              <a:t>b-A case of study: AI-Powered Virtual Teaching Assistant </a:t>
            </a:r>
            <a:r>
              <a:rPr lang="en-US" dirty="0">
                <a:latin typeface="Times New Roman" pitchFamily="18" charset="0"/>
                <a:cs typeface="Times New Roman" pitchFamily="18" charset="0"/>
              </a:rPr>
              <a:t>(Garcia, et al., 2022)</a:t>
            </a:r>
            <a:endParaRPr lang="fr-FR" dirty="0">
              <a:latin typeface="Times New Roman" pitchFamily="18" charset="0"/>
              <a:cs typeface="Times New Roman" pitchFamily="18" charset="0"/>
            </a:endParaRPr>
          </a:p>
          <a:p>
            <a:r>
              <a:rPr lang="en-US" sz="3000" b="1" dirty="0">
                <a:latin typeface="Times New Roman" pitchFamily="18" charset="0"/>
                <a:cs typeface="Times New Roman" pitchFamily="18" charset="0"/>
              </a:rPr>
              <a:t>An innovative case study showcasing the impact of AI on teaching is the use of AI-powered virtual teaching assistants in higher education. </a:t>
            </a:r>
            <a:endParaRPr lang="en-US" sz="3000" b="1" dirty="0" smtClean="0">
              <a:latin typeface="Times New Roman" pitchFamily="18" charset="0"/>
              <a:cs typeface="Times New Roman" pitchFamily="18" charset="0"/>
            </a:endParaRPr>
          </a:p>
          <a:p>
            <a:r>
              <a:rPr lang="en-US" sz="3000" b="1" dirty="0" smtClean="0">
                <a:latin typeface="Times New Roman" pitchFamily="18" charset="0"/>
                <a:cs typeface="Times New Roman" pitchFamily="18" charset="0"/>
              </a:rPr>
              <a:t>Virtual </a:t>
            </a:r>
            <a:r>
              <a:rPr lang="en-US" sz="3000" b="1" dirty="0">
                <a:latin typeface="Times New Roman" pitchFamily="18" charset="0"/>
                <a:cs typeface="Times New Roman" pitchFamily="18" charset="0"/>
              </a:rPr>
              <a:t>teaching assistants, such as </a:t>
            </a:r>
            <a:r>
              <a:rPr lang="en-US" sz="3000" b="1" dirty="0" err="1">
                <a:latin typeface="Times New Roman" pitchFamily="18" charset="0"/>
                <a:cs typeface="Times New Roman" pitchFamily="18" charset="0"/>
              </a:rPr>
              <a:t>chatbots</a:t>
            </a:r>
            <a:r>
              <a:rPr lang="en-US" sz="3000" b="1" dirty="0">
                <a:latin typeface="Times New Roman" pitchFamily="18" charset="0"/>
                <a:cs typeface="Times New Roman" pitchFamily="18" charset="0"/>
              </a:rPr>
              <a:t> and virtual tutors, are being implemented in universities to support professors in delivering engaging and personalized learning experiences to students.</a:t>
            </a:r>
            <a:endParaRPr lang="fr-FR" sz="3000"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2800" b="1" dirty="0" smtClean="0">
                <a:solidFill>
                  <a:prstClr val="black"/>
                </a:solidFill>
                <a:latin typeface="Times New Roman" pitchFamily="18" charset="0"/>
                <a:cs typeface="Times New Roman" pitchFamily="18" charset="0"/>
              </a:rPr>
              <a:t> </a:t>
            </a:r>
            <a:r>
              <a:rPr lang="en-US" sz="2800" b="1" dirty="0">
                <a:solidFill>
                  <a:prstClr val="black"/>
                </a:solidFill>
                <a:latin typeface="Times New Roman" pitchFamily="18" charset="0"/>
                <a:cs typeface="Times New Roman" pitchFamily="18" charset="0"/>
              </a:rPr>
              <a:t>The impact of artificial intelligence (AI) on the relationship between teachers and </a:t>
            </a:r>
            <a:r>
              <a:rPr lang="en-US" sz="2800" b="1" dirty="0" smtClean="0">
                <a:solidFill>
                  <a:prstClr val="black"/>
                </a:solidFill>
                <a:latin typeface="Times New Roman" pitchFamily="18" charset="0"/>
                <a:cs typeface="Times New Roman" pitchFamily="18" charset="0"/>
              </a:rPr>
              <a:t>students : </a:t>
            </a:r>
            <a:r>
              <a:rPr lang="en-US" sz="2400" b="1" dirty="0" smtClean="0">
                <a:solidFill>
                  <a:prstClr val="black"/>
                </a:solidFill>
                <a:latin typeface="Times New Roman" pitchFamily="18" charset="0"/>
                <a:cs typeface="Times New Roman" pitchFamily="18" charset="0"/>
              </a:rPr>
              <a:t>its impact on teaching</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r>
              <a:rPr lang="en-US" sz="2800" b="1" dirty="0">
                <a:latin typeface="Times New Roman" pitchFamily="18" charset="0"/>
                <a:cs typeface="Times New Roman" pitchFamily="18" charset="0"/>
              </a:rPr>
              <a:t>One such example is the case of Georgia State University, which implemented a virtual teaching assistant called 'Pounce' to assist faculty members in their online courses. Pounce is an AI-powered </a:t>
            </a:r>
            <a:r>
              <a:rPr lang="en-US" sz="2800" b="1" dirty="0" err="1">
                <a:latin typeface="Times New Roman" pitchFamily="18" charset="0"/>
                <a:cs typeface="Times New Roman" pitchFamily="18" charset="0"/>
              </a:rPr>
              <a:t>chatbot</a:t>
            </a:r>
            <a:r>
              <a:rPr lang="en-US" sz="2800" b="1" dirty="0">
                <a:latin typeface="Times New Roman" pitchFamily="18" charset="0"/>
                <a:cs typeface="Times New Roman" pitchFamily="18" charset="0"/>
              </a:rPr>
              <a:t> that can provide students with instant answers to common questions, assist in course navigation, and offer personalized feedback on assignments.</a:t>
            </a:r>
            <a:endParaRPr lang="fr-FR" sz="2800"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5400" b="1" dirty="0" smtClean="0"/>
              <a:t/>
            </a:r>
            <a:br>
              <a:rPr lang="en-US" sz="5400" b="1" dirty="0" smtClean="0"/>
            </a:br>
            <a:r>
              <a:rPr lang="en-US" sz="5400" b="1" dirty="0" smtClean="0"/>
              <a:t>Plan</a:t>
            </a:r>
            <a:r>
              <a:rPr lang="fr-FR" sz="5400" dirty="0"/>
              <a:t/>
            </a:r>
            <a:br>
              <a:rPr lang="fr-FR" sz="5400" dirty="0"/>
            </a:br>
            <a:endParaRPr lang="fr-FR" sz="5400" dirty="0"/>
          </a:p>
        </p:txBody>
      </p:sp>
      <p:sp>
        <p:nvSpPr>
          <p:cNvPr id="4" name="Espace réservé du contenu 3"/>
          <p:cNvSpPr>
            <a:spLocks noGrp="1"/>
          </p:cNvSpPr>
          <p:nvPr>
            <p:ph idx="1"/>
          </p:nvPr>
        </p:nvSpPr>
        <p:spPr/>
        <p:txBody>
          <a:bodyPr>
            <a:normAutofit/>
          </a:bodyPr>
          <a:lstStyle/>
          <a:p>
            <a:r>
              <a:rPr lang="en-US" sz="2200" b="1" dirty="0">
                <a:latin typeface="Times New Roman" pitchFamily="18" charset="0"/>
                <a:cs typeface="Times New Roman" pitchFamily="18" charset="0"/>
              </a:rPr>
              <a:t>Introduction </a:t>
            </a:r>
            <a:endParaRPr lang="fr-FR" sz="2200" dirty="0">
              <a:latin typeface="Times New Roman" pitchFamily="18" charset="0"/>
              <a:cs typeface="Times New Roman" pitchFamily="18" charset="0"/>
            </a:endParaRPr>
          </a:p>
          <a:p>
            <a:r>
              <a:rPr lang="en-US" sz="2200" b="1" dirty="0" smtClean="0">
                <a:latin typeface="Times New Roman" pitchFamily="18" charset="0"/>
                <a:cs typeface="Times New Roman" pitchFamily="18" charset="0"/>
              </a:rPr>
              <a:t>The </a:t>
            </a:r>
            <a:r>
              <a:rPr lang="en-US" sz="2200" b="1" dirty="0">
                <a:latin typeface="Times New Roman" pitchFamily="18" charset="0"/>
                <a:cs typeface="Times New Roman" pitchFamily="18" charset="0"/>
              </a:rPr>
              <a:t>educational relationship</a:t>
            </a:r>
            <a:endParaRPr lang="fr-FR" sz="2200" dirty="0">
              <a:latin typeface="Times New Roman" pitchFamily="18" charset="0"/>
              <a:cs typeface="Times New Roman" pitchFamily="18" charset="0"/>
            </a:endParaRPr>
          </a:p>
          <a:p>
            <a:r>
              <a:rPr lang="en-US" sz="2200" b="1" dirty="0" smtClean="0">
                <a:latin typeface="Times New Roman" pitchFamily="18" charset="0"/>
                <a:cs typeface="Times New Roman" pitchFamily="18" charset="0"/>
              </a:rPr>
              <a:t>Artificial </a:t>
            </a:r>
            <a:r>
              <a:rPr lang="en-US" sz="2200" b="1" dirty="0">
                <a:latin typeface="Times New Roman" pitchFamily="18" charset="0"/>
                <a:cs typeface="Times New Roman" pitchFamily="18" charset="0"/>
              </a:rPr>
              <a:t>Intelligence (AI)</a:t>
            </a:r>
            <a:endParaRPr lang="fr-FR" sz="2200" dirty="0">
              <a:latin typeface="Times New Roman" pitchFamily="18" charset="0"/>
              <a:cs typeface="Times New Roman" pitchFamily="18" charset="0"/>
            </a:endParaRPr>
          </a:p>
          <a:p>
            <a:r>
              <a:rPr lang="en-US" sz="2200" b="1" dirty="0" smtClean="0">
                <a:latin typeface="Times New Roman" pitchFamily="18" charset="0"/>
                <a:cs typeface="Times New Roman" pitchFamily="18" charset="0"/>
              </a:rPr>
              <a:t>The </a:t>
            </a:r>
            <a:r>
              <a:rPr lang="en-US" sz="2200" b="1" dirty="0">
                <a:latin typeface="Times New Roman" pitchFamily="18" charset="0"/>
                <a:cs typeface="Times New Roman" pitchFamily="18" charset="0"/>
              </a:rPr>
              <a:t>impact of artificial intelligence (AI) on the relationship between teachers and </a:t>
            </a:r>
            <a:r>
              <a:rPr lang="en-US" sz="2200" b="1" dirty="0" smtClean="0">
                <a:latin typeface="Times New Roman" pitchFamily="18" charset="0"/>
                <a:cs typeface="Times New Roman" pitchFamily="18" charset="0"/>
              </a:rPr>
              <a:t>students:</a:t>
            </a:r>
            <a:r>
              <a:rPr lang="en-US" sz="2400" b="1" dirty="0" smtClean="0">
                <a:latin typeface="Times New Roman" pitchFamily="18" charset="0"/>
                <a:cs typeface="Times New Roman" pitchFamily="18" charset="0"/>
              </a:rPr>
              <a:t> its impacts on  learning, on teaching and on assessment </a:t>
            </a:r>
            <a:r>
              <a:rPr lang="en-US" sz="2200" b="1" dirty="0" smtClean="0">
                <a:latin typeface="Times New Roman" pitchFamily="18" charset="0"/>
                <a:cs typeface="Times New Roman" pitchFamily="18" charset="0"/>
              </a:rPr>
              <a:t>(case studies)</a:t>
            </a:r>
            <a:endParaRPr lang="fr-FR" sz="2200" dirty="0">
              <a:latin typeface="Times New Roman" pitchFamily="18" charset="0"/>
              <a:cs typeface="Times New Roman" pitchFamily="18" charset="0"/>
            </a:endParaRPr>
          </a:p>
          <a:p>
            <a:r>
              <a:rPr lang="en-US" sz="2200" b="1" dirty="0" smtClean="0">
                <a:latin typeface="Times New Roman" pitchFamily="18" charset="0"/>
                <a:cs typeface="Times New Roman" pitchFamily="18" charset="0"/>
              </a:rPr>
              <a:t>Benefits </a:t>
            </a:r>
            <a:r>
              <a:rPr lang="en-US" sz="2200" b="1" dirty="0">
                <a:latin typeface="Times New Roman" pitchFamily="18" charset="0"/>
                <a:cs typeface="Times New Roman" pitchFamily="18" charset="0"/>
              </a:rPr>
              <a:t>, advantages and legislation concerning the use of AI  in  higher education </a:t>
            </a:r>
            <a:endParaRPr lang="fr-FR" sz="2200" dirty="0">
              <a:latin typeface="Times New Roman" pitchFamily="18" charset="0"/>
              <a:cs typeface="Times New Roman" pitchFamily="18" charset="0"/>
            </a:endParaRPr>
          </a:p>
          <a:p>
            <a:r>
              <a:rPr lang="en-US" sz="2200" b="1" dirty="0">
                <a:latin typeface="Times New Roman" pitchFamily="18" charset="0"/>
                <a:cs typeface="Times New Roman" pitchFamily="18" charset="0"/>
              </a:rPr>
              <a:t>Conclusion</a:t>
            </a:r>
            <a:endParaRPr lang="fr-FR" sz="2200"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2800" b="1" dirty="0" smtClean="0">
                <a:solidFill>
                  <a:prstClr val="black"/>
                </a:solidFill>
              </a:rPr>
              <a:t> </a:t>
            </a:r>
            <a:r>
              <a:rPr lang="en-US" sz="2800" b="1" dirty="0">
                <a:solidFill>
                  <a:prstClr val="black"/>
                </a:solidFill>
                <a:latin typeface="Times New Roman" pitchFamily="18" charset="0"/>
                <a:cs typeface="Times New Roman" pitchFamily="18" charset="0"/>
              </a:rPr>
              <a:t>The impact of artificial intelligence (AI) on the relationship between teachers and </a:t>
            </a:r>
            <a:r>
              <a:rPr lang="en-US" sz="2800" b="1" dirty="0" smtClean="0">
                <a:solidFill>
                  <a:prstClr val="black"/>
                </a:solidFill>
                <a:latin typeface="Times New Roman" pitchFamily="18" charset="0"/>
                <a:cs typeface="Times New Roman" pitchFamily="18" charset="0"/>
              </a:rPr>
              <a:t>students : </a:t>
            </a:r>
            <a:r>
              <a:rPr lang="en-US" sz="2400" b="1" dirty="0" smtClean="0">
                <a:solidFill>
                  <a:prstClr val="black"/>
                </a:solidFill>
                <a:latin typeface="Times New Roman" pitchFamily="18" charset="0"/>
                <a:cs typeface="Times New Roman" pitchFamily="18" charset="0"/>
              </a:rPr>
              <a:t>its impact on teaching</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r>
              <a:rPr lang="en-US" b="1" dirty="0">
                <a:latin typeface="Times New Roman" pitchFamily="18" charset="0"/>
                <a:cs typeface="Times New Roman" pitchFamily="18" charset="0"/>
              </a:rPr>
              <a:t>A study conducted by researchers at the university evaluated the effectiveness of Pounce in improving student engagement and performance. The study found that students who interacted with Pounce reported higher levels of satisfaction with the course materials and appreciated the instant support provided by the virtual teaching assistant.</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2800" b="1" dirty="0" smtClean="0">
                <a:solidFill>
                  <a:prstClr val="black"/>
                </a:solidFill>
                <a:latin typeface="Times New Roman" pitchFamily="18" charset="0"/>
                <a:cs typeface="Times New Roman" pitchFamily="18" charset="0"/>
              </a:rPr>
              <a:t>The </a:t>
            </a:r>
            <a:r>
              <a:rPr lang="en-US" sz="2800" b="1" dirty="0">
                <a:solidFill>
                  <a:prstClr val="black"/>
                </a:solidFill>
                <a:latin typeface="Times New Roman" pitchFamily="18" charset="0"/>
                <a:cs typeface="Times New Roman" pitchFamily="18" charset="0"/>
              </a:rPr>
              <a:t>impact of artificial intelligence (AI) on the relationship between teachers and </a:t>
            </a:r>
            <a:r>
              <a:rPr lang="en-US" sz="2800" b="1" dirty="0" smtClean="0">
                <a:solidFill>
                  <a:prstClr val="black"/>
                </a:solidFill>
                <a:latin typeface="Times New Roman" pitchFamily="18" charset="0"/>
                <a:cs typeface="Times New Roman" pitchFamily="18" charset="0"/>
              </a:rPr>
              <a:t>students : </a:t>
            </a:r>
            <a:r>
              <a:rPr lang="en-US" sz="2400" b="1" dirty="0" smtClean="0">
                <a:solidFill>
                  <a:prstClr val="black"/>
                </a:solidFill>
                <a:latin typeface="Times New Roman" pitchFamily="18" charset="0"/>
                <a:cs typeface="Times New Roman" pitchFamily="18" charset="0"/>
              </a:rPr>
              <a:t>its impact on teaching</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r>
              <a:rPr lang="en-US" b="1" dirty="0">
                <a:latin typeface="Times New Roman" pitchFamily="18" charset="0"/>
                <a:cs typeface="Times New Roman" pitchFamily="18" charset="0"/>
              </a:rPr>
              <a:t>Furthermore, Pounce was able to monitor </a:t>
            </a:r>
            <a:r>
              <a:rPr lang="en-US" b="1" dirty="0" smtClean="0">
                <a:latin typeface="Times New Roman" pitchFamily="18" charset="0"/>
                <a:cs typeface="Times New Roman" pitchFamily="18" charset="0"/>
              </a:rPr>
              <a:t>students </a:t>
            </a:r>
            <a:r>
              <a:rPr lang="en-US" b="1" dirty="0">
                <a:latin typeface="Times New Roman" pitchFamily="18" charset="0"/>
                <a:cs typeface="Times New Roman" pitchFamily="18" charset="0"/>
              </a:rPr>
              <a:t>progress in real-time and identify areas where students were struggling</a:t>
            </a:r>
            <a:r>
              <a:rPr lang="en-US" b="1"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The </a:t>
            </a:r>
            <a:r>
              <a:rPr lang="en-US" b="1" dirty="0">
                <a:latin typeface="Times New Roman" pitchFamily="18" charset="0"/>
                <a:cs typeface="Times New Roman" pitchFamily="18" charset="0"/>
              </a:rPr>
              <a:t>virtual assistant could provide targeted resources, feedback, and interventions to help students overcome challenges and improve their learning outcomes.</a:t>
            </a:r>
            <a:r>
              <a:rPr lang="en-US" dirty="0"/>
              <a:t/>
            </a:r>
            <a:br>
              <a:rPr lang="en-US" dirty="0"/>
            </a:b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2800" b="1" dirty="0" smtClean="0">
                <a:solidFill>
                  <a:prstClr val="black"/>
                </a:solidFill>
                <a:latin typeface="Times New Roman" pitchFamily="18" charset="0"/>
                <a:cs typeface="Times New Roman" pitchFamily="18" charset="0"/>
              </a:rPr>
              <a:t>The </a:t>
            </a:r>
            <a:r>
              <a:rPr lang="en-US" sz="2800" b="1" dirty="0">
                <a:solidFill>
                  <a:prstClr val="black"/>
                </a:solidFill>
                <a:latin typeface="Times New Roman" pitchFamily="18" charset="0"/>
                <a:cs typeface="Times New Roman" pitchFamily="18" charset="0"/>
              </a:rPr>
              <a:t>impact of artificial intelligence (AI) on the relationship between teachers and </a:t>
            </a:r>
            <a:r>
              <a:rPr lang="en-US" sz="2800" b="1" dirty="0" smtClean="0">
                <a:solidFill>
                  <a:prstClr val="black"/>
                </a:solidFill>
                <a:latin typeface="Times New Roman" pitchFamily="18" charset="0"/>
                <a:cs typeface="Times New Roman" pitchFamily="18" charset="0"/>
              </a:rPr>
              <a:t>students : </a:t>
            </a:r>
            <a:r>
              <a:rPr lang="en-US" sz="2400" b="1" dirty="0" smtClean="0">
                <a:solidFill>
                  <a:prstClr val="black"/>
                </a:solidFill>
                <a:latin typeface="Times New Roman" pitchFamily="18" charset="0"/>
                <a:cs typeface="Times New Roman" pitchFamily="18" charset="0"/>
              </a:rPr>
              <a:t>its impact on teaching</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lnSpcReduction="10000"/>
          </a:bodyPr>
          <a:lstStyle/>
          <a:p>
            <a:r>
              <a:rPr lang="en-US" b="1" dirty="0">
                <a:latin typeface="Times New Roman" pitchFamily="18" charset="0"/>
                <a:cs typeface="Times New Roman" pitchFamily="18" charset="0"/>
              </a:rPr>
              <a:t>By leveraging AI-powered virtual teaching assistants like Pounce, faculty members were able to focus on higher-order teaching tasks such as facilitating discussions, mentoring students, and designing engaging learning activities. The virtual assistant handled routine inquiries and administrative tasks, freeing up </a:t>
            </a:r>
            <a:r>
              <a:rPr lang="en-US" b="1" dirty="0" smtClean="0">
                <a:latin typeface="Times New Roman" pitchFamily="18" charset="0"/>
                <a:cs typeface="Times New Roman" pitchFamily="18" charset="0"/>
              </a:rPr>
              <a:t>instructors </a:t>
            </a:r>
            <a:r>
              <a:rPr lang="en-US" b="1" dirty="0">
                <a:latin typeface="Times New Roman" pitchFamily="18" charset="0"/>
                <a:cs typeface="Times New Roman" pitchFamily="18" charset="0"/>
              </a:rPr>
              <a:t>time to provide more personalized support and guidance to students.</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2800" b="1" dirty="0" smtClean="0">
                <a:solidFill>
                  <a:prstClr val="black"/>
                </a:solidFill>
                <a:latin typeface="Times New Roman" pitchFamily="18" charset="0"/>
                <a:cs typeface="Times New Roman" pitchFamily="18" charset="0"/>
              </a:rPr>
              <a:t>The </a:t>
            </a:r>
            <a:r>
              <a:rPr lang="en-US" sz="2800" b="1" dirty="0">
                <a:solidFill>
                  <a:prstClr val="black"/>
                </a:solidFill>
                <a:latin typeface="Times New Roman" pitchFamily="18" charset="0"/>
                <a:cs typeface="Times New Roman" pitchFamily="18" charset="0"/>
              </a:rPr>
              <a:t>impact of artificial intelligence (AI) on the relationship between teachers and </a:t>
            </a:r>
            <a:r>
              <a:rPr lang="en-US" sz="2800" b="1" dirty="0" smtClean="0">
                <a:solidFill>
                  <a:prstClr val="black"/>
                </a:solidFill>
                <a:latin typeface="Times New Roman" pitchFamily="18" charset="0"/>
                <a:cs typeface="Times New Roman" pitchFamily="18" charset="0"/>
              </a:rPr>
              <a:t>students : </a:t>
            </a:r>
            <a:r>
              <a:rPr lang="en-US" sz="2400" b="1" dirty="0" smtClean="0">
                <a:solidFill>
                  <a:prstClr val="black"/>
                </a:solidFill>
                <a:latin typeface="Times New Roman" pitchFamily="18" charset="0"/>
                <a:cs typeface="Times New Roman" pitchFamily="18" charset="0"/>
              </a:rPr>
              <a:t>its impact on teaching</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lnSpcReduction="10000"/>
          </a:bodyPr>
          <a:lstStyle/>
          <a:p>
            <a:r>
              <a:rPr lang="en-US" b="1" dirty="0">
                <a:latin typeface="Times New Roman" pitchFamily="18" charset="0"/>
                <a:cs typeface="Times New Roman" pitchFamily="18" charset="0"/>
              </a:rPr>
              <a:t>The case study of Georgia State University demonstrates the positive impact of AI on teaching by augmenting instructors capabilities, enhancing student engagement, and providing personalized support to students. Virtual teaching assistants powered by AI have the potential to revolutionize the educational landscape and create more effective and interactive learning experiences for students. </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2700" b="1" dirty="0" smtClean="0">
                <a:latin typeface="Times New Roman" pitchFamily="18" charset="0"/>
                <a:cs typeface="Times New Roman" pitchFamily="18" charset="0"/>
              </a:rPr>
              <a:t>The </a:t>
            </a:r>
            <a:r>
              <a:rPr lang="en-US" sz="2700" b="1" dirty="0">
                <a:latin typeface="Times New Roman" pitchFamily="18" charset="0"/>
                <a:cs typeface="Times New Roman" pitchFamily="18" charset="0"/>
              </a:rPr>
              <a:t>impact of artificial intelligence (AI) on the relationship between teachers and </a:t>
            </a:r>
            <a:r>
              <a:rPr lang="en-US" sz="2700" b="1" dirty="0" smtClean="0">
                <a:latin typeface="Times New Roman" pitchFamily="18" charset="0"/>
                <a:cs typeface="Times New Roman" pitchFamily="18" charset="0"/>
              </a:rPr>
              <a:t>students : its  impact </a:t>
            </a:r>
            <a:r>
              <a:rPr lang="en-US" sz="2700" b="1" dirty="0" smtClean="0">
                <a:solidFill>
                  <a:prstClr val="black"/>
                </a:solidFill>
                <a:latin typeface="Times New Roman" pitchFamily="18" charset="0"/>
                <a:ea typeface="+mn-ea"/>
                <a:cs typeface="Times New Roman" pitchFamily="18" charset="0"/>
              </a:rPr>
              <a:t>on learning </a:t>
            </a:r>
            <a:r>
              <a:rPr lang="fr-FR" dirty="0"/>
              <a:t/>
            </a:r>
            <a:br>
              <a:rPr lang="fr-FR" dirty="0"/>
            </a:br>
            <a:endParaRPr lang="fr-FR" dirty="0"/>
          </a:p>
        </p:txBody>
      </p:sp>
      <p:sp>
        <p:nvSpPr>
          <p:cNvPr id="3" name="Espace réservé du contenu 2"/>
          <p:cNvSpPr>
            <a:spLocks noGrp="1"/>
          </p:cNvSpPr>
          <p:nvPr>
            <p:ph idx="1"/>
          </p:nvPr>
        </p:nvSpPr>
        <p:spPr/>
        <p:txBody>
          <a:bodyPr>
            <a:normAutofit fontScale="47500" lnSpcReduction="20000"/>
          </a:bodyPr>
          <a:lstStyle/>
          <a:p>
            <a:r>
              <a:rPr lang="en-US" sz="5100" b="1" dirty="0">
                <a:latin typeface="Times New Roman" pitchFamily="18" charset="0"/>
                <a:cs typeface="Times New Roman" pitchFamily="18" charset="0"/>
              </a:rPr>
              <a:t>B-The impact of artificial intelligence (AI) on learning </a:t>
            </a:r>
            <a:endParaRPr lang="fr-FR" sz="5100" b="1" dirty="0">
              <a:latin typeface="Times New Roman" pitchFamily="18" charset="0"/>
              <a:cs typeface="Times New Roman" pitchFamily="18" charset="0"/>
            </a:endParaRPr>
          </a:p>
          <a:p>
            <a:r>
              <a:rPr lang="en-US" sz="5100" b="1" dirty="0">
                <a:latin typeface="Times New Roman" pitchFamily="18" charset="0"/>
                <a:cs typeface="Times New Roman" pitchFamily="18" charset="0"/>
              </a:rPr>
              <a:t>a-Definition (</a:t>
            </a:r>
            <a:r>
              <a:rPr lang="en-US" sz="5100" b="1" dirty="0" err="1">
                <a:latin typeface="Times New Roman" pitchFamily="18" charset="0"/>
                <a:cs typeface="Times New Roman" pitchFamily="18" charset="0"/>
              </a:rPr>
              <a:t>Karpaty</a:t>
            </a:r>
            <a:r>
              <a:rPr lang="en-US" sz="5100" b="1" dirty="0">
                <a:latin typeface="Times New Roman" pitchFamily="18" charset="0"/>
                <a:cs typeface="Times New Roman" pitchFamily="18" charset="0"/>
              </a:rPr>
              <a:t>, 2018):</a:t>
            </a:r>
            <a:endParaRPr lang="fr-FR" sz="5100" b="1" dirty="0">
              <a:latin typeface="Times New Roman" pitchFamily="18" charset="0"/>
              <a:cs typeface="Times New Roman" pitchFamily="18" charset="0"/>
            </a:endParaRPr>
          </a:p>
          <a:p>
            <a:r>
              <a:rPr lang="en-US" sz="5100" b="1" dirty="0">
                <a:latin typeface="Times New Roman" pitchFamily="18" charset="0"/>
                <a:cs typeface="Times New Roman" pitchFamily="18" charset="0"/>
              </a:rPr>
              <a:t>The impact of artificial intelligence (AI) on learning refers to the influence and effects of AI technologies on the educational processes, methods, and outcomes. AI can enhance learning experiences, personalize education, automate administrative tasks, provide adaptive learning tools, analyze student data for insights, and facilitate assessments. It can revolutionize the way knowledge is acquired, taught, and assessed in various educational settings.</a:t>
            </a:r>
            <a:r>
              <a:rPr lang="en-US" dirty="0"/>
              <a:t/>
            </a:r>
            <a:br>
              <a:rPr lang="en-US" dirty="0"/>
            </a:br>
            <a:endParaRPr lang="fr-FR" dirty="0"/>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2700" b="1" dirty="0" smtClean="0">
                <a:latin typeface="Times New Roman" pitchFamily="18" charset="0"/>
                <a:cs typeface="Times New Roman" pitchFamily="18" charset="0"/>
              </a:rPr>
              <a:t/>
            </a:r>
            <a:br>
              <a:rPr lang="en-US" sz="2700" b="1" dirty="0" smtClean="0">
                <a:latin typeface="Times New Roman" pitchFamily="18" charset="0"/>
                <a:cs typeface="Times New Roman" pitchFamily="18" charset="0"/>
              </a:rPr>
            </a:br>
            <a:r>
              <a:rPr lang="en-US" sz="2700" b="1" dirty="0" smtClean="0">
                <a:latin typeface="Times New Roman" pitchFamily="18" charset="0"/>
                <a:cs typeface="Times New Roman" pitchFamily="18" charset="0"/>
              </a:rPr>
              <a:t>The impact of artificial intelligence (AI) on the relationship between teachers and students : </a:t>
            </a:r>
            <a:r>
              <a:rPr lang="en-US" sz="2700" b="1" dirty="0" smtClean="0">
                <a:solidFill>
                  <a:prstClr val="black"/>
                </a:solidFill>
                <a:latin typeface="Times New Roman" pitchFamily="18" charset="0"/>
                <a:cs typeface="Times New Roman" pitchFamily="18" charset="0"/>
              </a:rPr>
              <a:t>its  impact on learning </a:t>
            </a:r>
            <a:r>
              <a:rPr lang="en-US" b="1" dirty="0" smtClean="0"/>
              <a:t/>
            </a:r>
            <a:br>
              <a:rPr lang="en-US" b="1" dirty="0" smtClean="0"/>
            </a:br>
            <a:endParaRPr lang="fr-FR" b="1" dirty="0"/>
          </a:p>
        </p:txBody>
      </p:sp>
      <p:sp>
        <p:nvSpPr>
          <p:cNvPr id="3" name="Espace réservé du contenu 2"/>
          <p:cNvSpPr>
            <a:spLocks noGrp="1"/>
          </p:cNvSpPr>
          <p:nvPr>
            <p:ph idx="1"/>
          </p:nvPr>
        </p:nvSpPr>
        <p:spPr/>
        <p:txBody>
          <a:bodyPr>
            <a:normAutofit fontScale="77500" lnSpcReduction="20000"/>
          </a:bodyPr>
          <a:lstStyle/>
          <a:p>
            <a:r>
              <a:rPr lang="en-US" b="1" dirty="0">
                <a:latin typeface="Times New Roman" pitchFamily="18" charset="0"/>
                <a:cs typeface="Times New Roman" pitchFamily="18" charset="0"/>
              </a:rPr>
              <a:t>b- A case </a:t>
            </a:r>
            <a:r>
              <a:rPr lang="en-US" b="1" dirty="0" smtClean="0">
                <a:latin typeface="Times New Roman" pitchFamily="18" charset="0"/>
                <a:cs typeface="Times New Roman" pitchFamily="18" charset="0"/>
              </a:rPr>
              <a:t>study </a:t>
            </a:r>
            <a:r>
              <a:rPr lang="en-US" b="1" dirty="0">
                <a:latin typeface="Times New Roman" pitchFamily="18" charset="0"/>
                <a:cs typeface="Times New Roman" pitchFamily="18" charset="0"/>
              </a:rPr>
              <a:t>on  the impact of AI on learning</a:t>
            </a:r>
            <a:endParaRPr lang="fr-FR" dirty="0">
              <a:latin typeface="Times New Roman" pitchFamily="18" charset="0"/>
              <a:cs typeface="Times New Roman" pitchFamily="18" charset="0"/>
            </a:endParaRPr>
          </a:p>
          <a:p>
            <a:r>
              <a:rPr lang="en-US" sz="3600" b="1" dirty="0">
                <a:latin typeface="Times New Roman" pitchFamily="18" charset="0"/>
                <a:cs typeface="Times New Roman" pitchFamily="18" charset="0"/>
              </a:rPr>
              <a:t>The impact of AI on learning can be significant and transformative.</a:t>
            </a:r>
            <a:endParaRPr lang="fr-FR" sz="3600" b="1" dirty="0">
              <a:latin typeface="Times New Roman" pitchFamily="18" charset="0"/>
              <a:cs typeface="Times New Roman" pitchFamily="18" charset="0"/>
            </a:endParaRPr>
          </a:p>
          <a:p>
            <a:r>
              <a:rPr lang="en-US" sz="3600" b="1" dirty="0">
                <a:latin typeface="Times New Roman" pitchFamily="18" charset="0"/>
                <a:cs typeface="Times New Roman" pitchFamily="18" charset="0"/>
              </a:rPr>
              <a:t>This is a case study illustrating the positive impact of AI in education: Adaptive Learning Platforms (</a:t>
            </a:r>
            <a:r>
              <a:rPr lang="en-US" sz="3600" b="1" dirty="0" err="1">
                <a:latin typeface="Times New Roman" pitchFamily="18" charset="0"/>
                <a:cs typeface="Times New Roman" pitchFamily="18" charset="0"/>
              </a:rPr>
              <a:t>Bacher</a:t>
            </a:r>
            <a:r>
              <a:rPr lang="en-US" sz="3600" b="1" dirty="0">
                <a:latin typeface="Times New Roman" pitchFamily="18" charset="0"/>
                <a:cs typeface="Times New Roman" pitchFamily="18" charset="0"/>
              </a:rPr>
              <a:t>-Hicks, et al., 2019)</a:t>
            </a:r>
            <a:endParaRPr lang="fr-FR" sz="3600" b="1" dirty="0">
              <a:latin typeface="Times New Roman" pitchFamily="18" charset="0"/>
              <a:cs typeface="Times New Roman" pitchFamily="18" charset="0"/>
            </a:endParaRPr>
          </a:p>
          <a:p>
            <a:r>
              <a:rPr lang="en-US" sz="3600" b="1" dirty="0">
                <a:latin typeface="Times New Roman" pitchFamily="18" charset="0"/>
                <a:cs typeface="Times New Roman" pitchFamily="18" charset="0"/>
              </a:rPr>
              <a:t>Adaptive learning platforms powered by AI algorithms have been shown to enhance student learning outcomes. One example is the case of </a:t>
            </a:r>
            <a:r>
              <a:rPr lang="en-US" sz="3600" b="1" dirty="0" err="1">
                <a:latin typeface="Times New Roman" pitchFamily="18" charset="0"/>
                <a:cs typeface="Times New Roman" pitchFamily="18" charset="0"/>
              </a:rPr>
              <a:t>DreamBox</a:t>
            </a:r>
            <a:r>
              <a:rPr lang="en-US" sz="3600" b="1" dirty="0">
                <a:latin typeface="Times New Roman" pitchFamily="18" charset="0"/>
                <a:cs typeface="Times New Roman" pitchFamily="18" charset="0"/>
              </a:rPr>
              <a:t> Learning, an adaptive math learning platform used in elementary schools.</a:t>
            </a:r>
            <a:endParaRPr lang="fr-FR" sz="3600"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3100" b="1" dirty="0" smtClean="0">
                <a:solidFill>
                  <a:prstClr val="black"/>
                </a:solidFill>
                <a:latin typeface="Times New Roman" pitchFamily="18" charset="0"/>
                <a:cs typeface="Times New Roman" pitchFamily="18" charset="0"/>
              </a:rPr>
              <a:t>The </a:t>
            </a:r>
            <a:r>
              <a:rPr lang="en-US" sz="3100" b="1" dirty="0">
                <a:solidFill>
                  <a:prstClr val="black"/>
                </a:solidFill>
                <a:latin typeface="Times New Roman" pitchFamily="18" charset="0"/>
                <a:cs typeface="Times New Roman" pitchFamily="18" charset="0"/>
              </a:rPr>
              <a:t>impact of artificial intelligence (AI) on the relationship between teachers and </a:t>
            </a:r>
            <a:r>
              <a:rPr lang="en-US" sz="3100" b="1" dirty="0" smtClean="0">
                <a:solidFill>
                  <a:prstClr val="black"/>
                </a:solidFill>
                <a:latin typeface="Times New Roman" pitchFamily="18" charset="0"/>
                <a:cs typeface="Times New Roman" pitchFamily="18" charset="0"/>
              </a:rPr>
              <a:t>students:</a:t>
            </a:r>
            <a:r>
              <a:rPr lang="en-US" sz="2700" b="1" dirty="0" smtClean="0">
                <a:solidFill>
                  <a:prstClr val="black"/>
                </a:solidFill>
                <a:latin typeface="Times New Roman" pitchFamily="18" charset="0"/>
                <a:cs typeface="Times New Roman" pitchFamily="18" charset="0"/>
              </a:rPr>
              <a:t> its  impact on learning </a:t>
            </a:r>
            <a:endParaRPr lang="fr-FR" b="1" dirty="0"/>
          </a:p>
        </p:txBody>
      </p:sp>
      <p:sp>
        <p:nvSpPr>
          <p:cNvPr id="3" name="Espace réservé du contenu 2"/>
          <p:cNvSpPr>
            <a:spLocks noGrp="1"/>
          </p:cNvSpPr>
          <p:nvPr>
            <p:ph idx="1"/>
          </p:nvPr>
        </p:nvSpPr>
        <p:spPr/>
        <p:txBody>
          <a:bodyPr/>
          <a:lstStyle/>
          <a:p>
            <a:r>
              <a:rPr lang="en-US" b="1" dirty="0">
                <a:latin typeface="Times New Roman" pitchFamily="18" charset="0"/>
                <a:cs typeface="Times New Roman" pitchFamily="18" charset="0"/>
              </a:rPr>
              <a:t>In a study conducted by the Harvard Center for Education Policy Research, researchers assessed the impact of </a:t>
            </a:r>
            <a:r>
              <a:rPr lang="en-US" b="1" dirty="0" err="1">
                <a:latin typeface="Times New Roman" pitchFamily="18" charset="0"/>
                <a:cs typeface="Times New Roman" pitchFamily="18" charset="0"/>
              </a:rPr>
              <a:t>DreamBox</a:t>
            </a:r>
            <a:r>
              <a:rPr lang="en-US" b="1" dirty="0">
                <a:latin typeface="Times New Roman" pitchFamily="18" charset="0"/>
                <a:cs typeface="Times New Roman" pitchFamily="18" charset="0"/>
              </a:rPr>
              <a:t> Learning on student achievement. </a:t>
            </a:r>
            <a:endParaRPr lang="en-US" b="1"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The </a:t>
            </a:r>
            <a:r>
              <a:rPr lang="en-US" b="1" dirty="0">
                <a:latin typeface="Times New Roman" pitchFamily="18" charset="0"/>
                <a:cs typeface="Times New Roman" pitchFamily="18" charset="0"/>
              </a:rPr>
              <a:t>study involved nearly 3,000 students from 48 schools across three states in the United States.</a:t>
            </a:r>
            <a:r>
              <a:rPr lang="en-US" dirty="0"/>
              <a:t/>
            </a:r>
            <a:br>
              <a:rPr lang="en-US" dirty="0"/>
            </a:br>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3100" b="1" dirty="0" smtClean="0">
                <a:solidFill>
                  <a:prstClr val="black"/>
                </a:solidFill>
                <a:latin typeface="Times New Roman" pitchFamily="18" charset="0"/>
                <a:cs typeface="Times New Roman" pitchFamily="18" charset="0"/>
              </a:rPr>
              <a:t>The </a:t>
            </a:r>
            <a:r>
              <a:rPr lang="en-US" sz="3100" b="1" dirty="0">
                <a:solidFill>
                  <a:prstClr val="black"/>
                </a:solidFill>
                <a:latin typeface="Times New Roman" pitchFamily="18" charset="0"/>
                <a:cs typeface="Times New Roman" pitchFamily="18" charset="0"/>
              </a:rPr>
              <a:t>impact of artificial intelligence (AI) on the relationship between teachers and </a:t>
            </a:r>
            <a:r>
              <a:rPr lang="en-US" sz="3100" b="1" dirty="0" smtClean="0">
                <a:solidFill>
                  <a:prstClr val="black"/>
                </a:solidFill>
                <a:latin typeface="Times New Roman" pitchFamily="18" charset="0"/>
                <a:cs typeface="Times New Roman" pitchFamily="18" charset="0"/>
              </a:rPr>
              <a:t>students:</a:t>
            </a:r>
            <a:r>
              <a:rPr lang="en-US" sz="2700" b="1" dirty="0" smtClean="0">
                <a:solidFill>
                  <a:prstClr val="black"/>
                </a:solidFill>
                <a:latin typeface="Times New Roman" pitchFamily="18" charset="0"/>
                <a:cs typeface="Times New Roman" pitchFamily="18" charset="0"/>
              </a:rPr>
              <a:t> its  impact on learning </a:t>
            </a:r>
            <a:endParaRPr lang="fr-FR" b="1" dirty="0"/>
          </a:p>
        </p:txBody>
      </p:sp>
      <p:sp>
        <p:nvSpPr>
          <p:cNvPr id="3" name="Espace réservé du contenu 2"/>
          <p:cNvSpPr>
            <a:spLocks noGrp="1"/>
          </p:cNvSpPr>
          <p:nvPr>
            <p:ph idx="1"/>
          </p:nvPr>
        </p:nvSpPr>
        <p:spPr/>
        <p:txBody>
          <a:bodyPr>
            <a:normAutofit fontScale="92500" lnSpcReduction="20000"/>
          </a:bodyPr>
          <a:lstStyle/>
          <a:p>
            <a:r>
              <a:rPr lang="en-US" b="1" dirty="0">
                <a:latin typeface="Times New Roman" pitchFamily="18" charset="0"/>
                <a:cs typeface="Times New Roman" pitchFamily="18" charset="0"/>
              </a:rPr>
              <a:t>The findings showed that students who used </a:t>
            </a:r>
            <a:r>
              <a:rPr lang="en-US" b="1" dirty="0" err="1">
                <a:latin typeface="Times New Roman" pitchFamily="18" charset="0"/>
                <a:cs typeface="Times New Roman" pitchFamily="18" charset="0"/>
              </a:rPr>
              <a:t>DreamBox</a:t>
            </a:r>
            <a:r>
              <a:rPr lang="en-US" b="1" dirty="0">
                <a:latin typeface="Times New Roman" pitchFamily="18" charset="0"/>
                <a:cs typeface="Times New Roman" pitchFamily="18" charset="0"/>
              </a:rPr>
              <a:t> Learning for an average of 30 minutes per week made substantial gains in math achievement compared to students who did not use the platform. The gains were particularly significant for students who started with lower levels of math proficiency. The study concluded that the adaptive technology, which tailors instruction to individual student needs, helped bridge gaps and improve learning outcomes.</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3100" b="1" dirty="0" smtClean="0">
                <a:solidFill>
                  <a:prstClr val="black"/>
                </a:solidFill>
                <a:latin typeface="Times New Roman" pitchFamily="18" charset="0"/>
                <a:cs typeface="Times New Roman" pitchFamily="18" charset="0"/>
              </a:rPr>
              <a:t>The </a:t>
            </a:r>
            <a:r>
              <a:rPr lang="en-US" sz="3100" b="1" dirty="0">
                <a:solidFill>
                  <a:prstClr val="black"/>
                </a:solidFill>
                <a:latin typeface="Times New Roman" pitchFamily="18" charset="0"/>
                <a:cs typeface="Times New Roman" pitchFamily="18" charset="0"/>
              </a:rPr>
              <a:t>impact of artificial intelligence (AI) on the relationship between teachers and </a:t>
            </a:r>
            <a:r>
              <a:rPr lang="en-US" sz="3100" b="1" dirty="0" smtClean="0">
                <a:solidFill>
                  <a:prstClr val="black"/>
                </a:solidFill>
                <a:latin typeface="Times New Roman" pitchFamily="18" charset="0"/>
                <a:cs typeface="Times New Roman" pitchFamily="18" charset="0"/>
              </a:rPr>
              <a:t>students:</a:t>
            </a:r>
            <a:r>
              <a:rPr lang="en-US" sz="2700" b="1" dirty="0" smtClean="0">
                <a:solidFill>
                  <a:prstClr val="black"/>
                </a:solidFill>
                <a:latin typeface="Times New Roman" pitchFamily="18" charset="0"/>
                <a:cs typeface="Times New Roman" pitchFamily="18" charset="0"/>
              </a:rPr>
              <a:t> its  impact on learning </a:t>
            </a:r>
            <a:endParaRPr lang="fr-FR" b="1" dirty="0"/>
          </a:p>
        </p:txBody>
      </p:sp>
      <p:sp>
        <p:nvSpPr>
          <p:cNvPr id="3" name="Espace réservé du contenu 2"/>
          <p:cNvSpPr>
            <a:spLocks noGrp="1"/>
          </p:cNvSpPr>
          <p:nvPr>
            <p:ph idx="1"/>
          </p:nvPr>
        </p:nvSpPr>
        <p:spPr/>
        <p:txBody>
          <a:bodyPr>
            <a:normAutofit fontScale="85000" lnSpcReduction="20000"/>
          </a:bodyPr>
          <a:lstStyle/>
          <a:p>
            <a:r>
              <a:rPr lang="en-US" b="1" dirty="0">
                <a:latin typeface="Times New Roman" pitchFamily="18" charset="0"/>
                <a:cs typeface="Times New Roman" pitchFamily="18" charset="0"/>
              </a:rPr>
              <a:t>The AI algorithms in adaptive learning platforms analyze students responses and provide personalized recommendations and feedback to guide their learning path. This personalized approach helps students progress at their own pace, ensuring they receive targeted support and challenging tasks suited to their abilities.</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Furthermore, adaptive learning platforms can reduce teacher workload by automating tasks like grading and providing real-time insights on student progress. This allows teachers to focus on providing personalized instruction and addressing individual student needs.</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2700" b="1" dirty="0" smtClean="0">
                <a:latin typeface="Times New Roman" pitchFamily="18" charset="0"/>
                <a:cs typeface="Times New Roman" pitchFamily="18" charset="0"/>
              </a:rPr>
              <a:t/>
            </a:r>
            <a:br>
              <a:rPr lang="en-US" sz="2700" b="1" dirty="0" smtClean="0">
                <a:latin typeface="Times New Roman" pitchFamily="18" charset="0"/>
                <a:cs typeface="Times New Roman" pitchFamily="18" charset="0"/>
              </a:rPr>
            </a:br>
            <a:r>
              <a:rPr lang="en-US" sz="2700" b="1" dirty="0" smtClean="0">
                <a:latin typeface="Times New Roman" pitchFamily="18" charset="0"/>
                <a:cs typeface="Times New Roman" pitchFamily="18" charset="0"/>
              </a:rPr>
              <a:t/>
            </a:r>
            <a:br>
              <a:rPr lang="en-US" sz="2700" b="1" dirty="0" smtClean="0">
                <a:latin typeface="Times New Roman" pitchFamily="18" charset="0"/>
                <a:cs typeface="Times New Roman" pitchFamily="18" charset="0"/>
              </a:rPr>
            </a:br>
            <a:r>
              <a:rPr lang="en-US" sz="2700" b="1" dirty="0" smtClean="0">
                <a:latin typeface="Times New Roman" pitchFamily="18" charset="0"/>
                <a:cs typeface="Times New Roman" pitchFamily="18" charset="0"/>
              </a:rPr>
              <a:t>The </a:t>
            </a:r>
            <a:r>
              <a:rPr lang="en-US" sz="2700" b="1" dirty="0">
                <a:latin typeface="Times New Roman" pitchFamily="18" charset="0"/>
                <a:cs typeface="Times New Roman" pitchFamily="18" charset="0"/>
              </a:rPr>
              <a:t>impact of artificial intelligence (AI) on the relationship between teachers and </a:t>
            </a:r>
            <a:r>
              <a:rPr lang="en-US" sz="2700" b="1" dirty="0" smtClean="0">
                <a:latin typeface="Times New Roman" pitchFamily="18" charset="0"/>
                <a:cs typeface="Times New Roman" pitchFamily="18" charset="0"/>
              </a:rPr>
              <a:t>students : its impact on assessment</a:t>
            </a:r>
            <a:r>
              <a:rPr lang="en-US" sz="2700" b="1" dirty="0" smtClean="0">
                <a:solidFill>
                  <a:prstClr val="black"/>
                </a:solidFill>
                <a:latin typeface="Times New Roman" pitchFamily="18" charset="0"/>
                <a:cs typeface="Times New Roman" pitchFamily="18" charset="0"/>
              </a:rPr>
              <a:t> </a:t>
            </a:r>
            <a:r>
              <a:rPr lang="fr-FR" dirty="0"/>
              <a:t/>
            </a:r>
            <a:br>
              <a:rPr lang="fr-FR" dirty="0"/>
            </a:br>
            <a:endParaRPr lang="fr-FR" dirty="0"/>
          </a:p>
        </p:txBody>
      </p:sp>
      <p:sp>
        <p:nvSpPr>
          <p:cNvPr id="3" name="Espace réservé du contenu 2"/>
          <p:cNvSpPr>
            <a:spLocks noGrp="1"/>
          </p:cNvSpPr>
          <p:nvPr>
            <p:ph idx="1"/>
          </p:nvPr>
        </p:nvSpPr>
        <p:spPr/>
        <p:txBody>
          <a:bodyPr>
            <a:normAutofit fontScale="85000" lnSpcReduction="20000"/>
          </a:bodyPr>
          <a:lstStyle/>
          <a:p>
            <a:r>
              <a:rPr lang="en-US" b="1" dirty="0">
                <a:latin typeface="Times New Roman" pitchFamily="18" charset="0"/>
                <a:cs typeface="Times New Roman" pitchFamily="18" charset="0"/>
              </a:rPr>
              <a:t>C- The impact of artificial intelligence (AI) on assessment</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a- Definition</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In higher education settings, student assessment is a critical component of the learning process. It helps educators understand the progress and capabilities of students, identify areas for improvement, and make informed decisions about teaching strategies and interventions. However, traditional assessment methods such as exams, essays, and presentations are often time-consuming, subjective, and prone to bias.</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
            </a:r>
            <a:br>
              <a:rPr lang="fr-FR" dirty="0"/>
            </a:br>
            <a:endParaRPr lang="fr-FR" dirty="0"/>
          </a:p>
        </p:txBody>
      </p:sp>
      <p:sp>
        <p:nvSpPr>
          <p:cNvPr id="3" name="Espace réservé du contenu 2"/>
          <p:cNvSpPr>
            <a:spLocks noGrp="1"/>
          </p:cNvSpPr>
          <p:nvPr>
            <p:ph idx="1"/>
          </p:nvPr>
        </p:nvSpPr>
        <p:spPr>
          <a:xfrm>
            <a:off x="457200" y="1071547"/>
            <a:ext cx="8229600" cy="4929222"/>
          </a:xfrm>
        </p:spPr>
        <p:txBody>
          <a:bodyPr>
            <a:normAutofit fontScale="77500" lnSpcReduction="20000"/>
          </a:bodyPr>
          <a:lstStyle/>
          <a:p>
            <a:r>
              <a:rPr lang="en-US" sz="4000" b="1" dirty="0"/>
              <a:t>The purpose of this </a:t>
            </a:r>
            <a:r>
              <a:rPr lang="en-US" sz="4000" b="1" dirty="0" smtClean="0"/>
              <a:t> contribution is </a:t>
            </a:r>
            <a:r>
              <a:rPr lang="en-US" sz="4000" b="1" dirty="0"/>
              <a:t>to study the impact of artificial intelligence on the pedagogical relationship between professors and students in a university institution</a:t>
            </a:r>
            <a:r>
              <a:rPr lang="en-US" sz="4000" b="1" dirty="0" smtClean="0"/>
              <a:t>.</a:t>
            </a:r>
          </a:p>
          <a:p>
            <a:endParaRPr lang="fr-FR" sz="4000" dirty="0"/>
          </a:p>
          <a:p>
            <a:r>
              <a:rPr lang="en-US" sz="4000" b="1" dirty="0" smtClean="0"/>
              <a:t>What </a:t>
            </a:r>
            <a:r>
              <a:rPr lang="en-US" sz="4000" b="1" dirty="0"/>
              <a:t>is its impact on  learning?</a:t>
            </a:r>
            <a:endParaRPr lang="fr-FR" sz="4000" dirty="0"/>
          </a:p>
          <a:p>
            <a:r>
              <a:rPr lang="en-US" sz="4000" b="1" dirty="0"/>
              <a:t>What is its impact on teaching? </a:t>
            </a:r>
            <a:endParaRPr lang="fr-FR" sz="4000" dirty="0"/>
          </a:p>
          <a:p>
            <a:r>
              <a:rPr lang="en-US" sz="4000" b="1" dirty="0"/>
              <a:t>and its impact on assessment?</a:t>
            </a:r>
            <a:endParaRPr lang="fr-FR" sz="4000" dirty="0"/>
          </a:p>
          <a:p>
            <a:r>
              <a:rPr lang="en-US" sz="4000" b="1" dirty="0"/>
              <a:t>What are the case studies on these aspects of the educational relationship between teachers and students in higher education?</a:t>
            </a:r>
            <a:endParaRPr lang="fr-FR" sz="4000" dirty="0"/>
          </a:p>
          <a:p>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b="1" dirty="0" smtClean="0">
                <a:solidFill>
                  <a:prstClr val="black"/>
                </a:solidFill>
                <a:latin typeface="Times New Roman" pitchFamily="18" charset="0"/>
                <a:cs typeface="Times New Roman" pitchFamily="18" charset="0"/>
              </a:rPr>
              <a:t>The </a:t>
            </a:r>
            <a:r>
              <a:rPr lang="en-US" sz="2400" b="1" dirty="0">
                <a:solidFill>
                  <a:prstClr val="black"/>
                </a:solidFill>
                <a:latin typeface="Times New Roman" pitchFamily="18" charset="0"/>
                <a:cs typeface="Times New Roman" pitchFamily="18" charset="0"/>
              </a:rPr>
              <a:t>impact of artificial intelligence (AI) on the relationship between teachers and </a:t>
            </a:r>
            <a:r>
              <a:rPr lang="en-US" sz="2400" b="1" dirty="0" smtClean="0">
                <a:solidFill>
                  <a:prstClr val="black"/>
                </a:solidFill>
                <a:latin typeface="Times New Roman" pitchFamily="18" charset="0"/>
                <a:cs typeface="Times New Roman" pitchFamily="18" charset="0"/>
              </a:rPr>
              <a:t>students:</a:t>
            </a:r>
            <a:r>
              <a:rPr lang="en-US" sz="2400" b="1" dirty="0" smtClean="0">
                <a:latin typeface="Times New Roman" pitchFamily="18" charset="0"/>
                <a:cs typeface="Times New Roman" pitchFamily="18" charset="0"/>
              </a:rPr>
              <a:t> its impact on assessment</a:t>
            </a:r>
            <a:r>
              <a:rPr lang="en-US" sz="2400" b="1" dirty="0" smtClean="0">
                <a:solidFill>
                  <a:prstClr val="black"/>
                </a:solidFill>
                <a:latin typeface="Times New Roman" pitchFamily="18" charset="0"/>
                <a:cs typeface="Times New Roman" pitchFamily="18" charset="0"/>
              </a:rPr>
              <a:t> </a:t>
            </a:r>
            <a:endParaRPr lang="fr-FR" sz="2400" b="1" dirty="0"/>
          </a:p>
        </p:txBody>
      </p:sp>
      <p:sp>
        <p:nvSpPr>
          <p:cNvPr id="3" name="Espace réservé du contenu 2"/>
          <p:cNvSpPr>
            <a:spLocks noGrp="1"/>
          </p:cNvSpPr>
          <p:nvPr>
            <p:ph idx="1"/>
          </p:nvPr>
        </p:nvSpPr>
        <p:spPr/>
        <p:txBody>
          <a:bodyPr/>
          <a:lstStyle/>
          <a:p>
            <a:r>
              <a:rPr lang="en-US" b="1" dirty="0">
                <a:latin typeface="Times New Roman" pitchFamily="18" charset="0"/>
                <a:cs typeface="Times New Roman" pitchFamily="18" charset="0"/>
              </a:rPr>
              <a:t>AI technologies offer a promising solution to these challenges by enabling the automation of assessment processes and the analysis of large volumes of student data. By leveraging AI-based tools, educators can gain valuable insights into student performance, engagement, and learning outcomes in real-time. </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3100" b="1" dirty="0" smtClean="0">
                <a:solidFill>
                  <a:prstClr val="black"/>
                </a:solidFill>
                <a:latin typeface="Times New Roman" pitchFamily="18" charset="0"/>
                <a:cs typeface="Times New Roman" pitchFamily="18" charset="0"/>
              </a:rPr>
              <a:t>The </a:t>
            </a:r>
            <a:r>
              <a:rPr lang="en-US" sz="3100" b="1" dirty="0">
                <a:solidFill>
                  <a:prstClr val="black"/>
                </a:solidFill>
                <a:latin typeface="Times New Roman" pitchFamily="18" charset="0"/>
                <a:cs typeface="Times New Roman" pitchFamily="18" charset="0"/>
              </a:rPr>
              <a:t>impact of artificial intelligence (AI) on the relationship between teachers and </a:t>
            </a:r>
            <a:r>
              <a:rPr lang="en-US" sz="3100" b="1" dirty="0" smtClean="0">
                <a:solidFill>
                  <a:prstClr val="black"/>
                </a:solidFill>
                <a:latin typeface="Times New Roman" pitchFamily="18" charset="0"/>
                <a:cs typeface="Times New Roman" pitchFamily="18" charset="0"/>
              </a:rPr>
              <a:t>students :</a:t>
            </a:r>
            <a:br>
              <a:rPr lang="en-US" sz="3100" b="1" dirty="0" smtClean="0">
                <a:solidFill>
                  <a:prstClr val="black"/>
                </a:solidFill>
                <a:latin typeface="Times New Roman" pitchFamily="18" charset="0"/>
                <a:cs typeface="Times New Roman" pitchFamily="18" charset="0"/>
              </a:rPr>
            </a:br>
            <a:r>
              <a:rPr lang="en-US" sz="2700" b="1" dirty="0" smtClean="0">
                <a:solidFill>
                  <a:prstClr val="black"/>
                </a:solidFill>
                <a:latin typeface="Times New Roman" pitchFamily="18" charset="0"/>
                <a:cs typeface="Times New Roman" pitchFamily="18" charset="0"/>
              </a:rPr>
              <a:t> its impact on assessment </a:t>
            </a:r>
            <a:endParaRPr lang="fr-FR" b="1" dirty="0"/>
          </a:p>
        </p:txBody>
      </p:sp>
      <p:sp>
        <p:nvSpPr>
          <p:cNvPr id="3" name="Espace réservé du contenu 2"/>
          <p:cNvSpPr>
            <a:spLocks noGrp="1"/>
          </p:cNvSpPr>
          <p:nvPr>
            <p:ph idx="1"/>
          </p:nvPr>
        </p:nvSpPr>
        <p:spPr/>
        <p:txBody>
          <a:bodyPr>
            <a:normAutofit fontScale="85000" lnSpcReduction="20000"/>
          </a:bodyPr>
          <a:lstStyle/>
          <a:p>
            <a:r>
              <a:rPr lang="en-US" b="1" dirty="0">
                <a:latin typeface="Times New Roman" pitchFamily="18" charset="0"/>
                <a:cs typeface="Times New Roman" pitchFamily="18" charset="0"/>
              </a:rPr>
              <a:t>c-A case of study on the impact of artificial intelligence (AI) on assessment</a:t>
            </a:r>
            <a:endParaRPr lang="fr-FR" dirty="0">
              <a:latin typeface="Times New Roman" pitchFamily="18" charset="0"/>
              <a:cs typeface="Times New Roman" pitchFamily="18" charset="0"/>
            </a:endParaRPr>
          </a:p>
          <a:p>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A </a:t>
            </a:r>
            <a:r>
              <a:rPr lang="en-US" b="1" dirty="0">
                <a:latin typeface="Times New Roman" pitchFamily="18" charset="0"/>
                <a:cs typeface="Times New Roman" pitchFamily="18" charset="0"/>
              </a:rPr>
              <a:t>case study that illustrates the impact of AI on assessment at the university level is the use of AI-powered grading systems for essays and exams.</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Some universities have implemented AI algorithms that can automatically grade written assignments, such as essays and short-answer questions. These systems use natural language processing and machine learning techniques to analyze the content, structure, and quality of student responses and assign a grade accordingly.</a:t>
            </a:r>
            <a:endParaRPr lang="fr-FR" b="1" dirty="0">
              <a:latin typeface="Times New Roman" pitchFamily="18" charset="0"/>
              <a:cs typeface="Times New Roman" pitchFamily="18" charset="0"/>
            </a:endParaRPr>
          </a:p>
          <a:p>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3100" b="1" dirty="0" smtClean="0">
                <a:solidFill>
                  <a:prstClr val="black"/>
                </a:solidFill>
                <a:latin typeface="Times New Roman" pitchFamily="18" charset="0"/>
                <a:cs typeface="Times New Roman" pitchFamily="18" charset="0"/>
              </a:rPr>
              <a:t>The </a:t>
            </a:r>
            <a:r>
              <a:rPr lang="en-US" sz="3100" b="1" dirty="0">
                <a:solidFill>
                  <a:prstClr val="black"/>
                </a:solidFill>
                <a:latin typeface="Times New Roman" pitchFamily="18" charset="0"/>
                <a:cs typeface="Times New Roman" pitchFamily="18" charset="0"/>
              </a:rPr>
              <a:t>impact of artificial intelligence (AI) on the relationship between teachers and </a:t>
            </a:r>
            <a:r>
              <a:rPr lang="en-US" sz="3100" b="1" dirty="0" smtClean="0">
                <a:solidFill>
                  <a:prstClr val="black"/>
                </a:solidFill>
                <a:latin typeface="Times New Roman" pitchFamily="18" charset="0"/>
                <a:cs typeface="Times New Roman" pitchFamily="18" charset="0"/>
              </a:rPr>
              <a:t>students :</a:t>
            </a:r>
            <a:r>
              <a:rPr lang="en-US" sz="2700" b="1" dirty="0" smtClean="0">
                <a:solidFill>
                  <a:prstClr val="black"/>
                </a:solidFill>
                <a:latin typeface="Times New Roman" pitchFamily="18" charset="0"/>
                <a:cs typeface="Times New Roman" pitchFamily="18" charset="0"/>
              </a:rPr>
              <a:t> its impact on assessment </a:t>
            </a:r>
            <a:endParaRPr lang="fr-FR" b="1" dirty="0"/>
          </a:p>
        </p:txBody>
      </p:sp>
      <p:sp>
        <p:nvSpPr>
          <p:cNvPr id="3" name="Espace réservé du contenu 2"/>
          <p:cNvSpPr>
            <a:spLocks noGrp="1"/>
          </p:cNvSpPr>
          <p:nvPr>
            <p:ph idx="1"/>
          </p:nvPr>
        </p:nvSpPr>
        <p:spPr/>
        <p:txBody>
          <a:bodyPr/>
          <a:lstStyle/>
          <a:p>
            <a:r>
              <a:rPr lang="en-US" b="1" dirty="0">
                <a:latin typeface="Times New Roman" pitchFamily="18" charset="0"/>
                <a:cs typeface="Times New Roman" pitchFamily="18" charset="0"/>
              </a:rPr>
              <a:t>By using AI for grading, universities can streamline the assessment process, provide faster feedback to students, and ensure more consistent and objective grading across different instructors. This can help reduce the burden on teachers and improve the efficiency of the assessment process.</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3100" b="1" dirty="0" smtClean="0">
                <a:solidFill>
                  <a:prstClr val="black"/>
                </a:solidFill>
                <a:latin typeface="Times New Roman" pitchFamily="18" charset="0"/>
                <a:cs typeface="Times New Roman" pitchFamily="18" charset="0"/>
              </a:rPr>
              <a:t>The </a:t>
            </a:r>
            <a:r>
              <a:rPr lang="en-US" sz="3100" b="1" dirty="0">
                <a:solidFill>
                  <a:prstClr val="black"/>
                </a:solidFill>
                <a:latin typeface="Times New Roman" pitchFamily="18" charset="0"/>
                <a:cs typeface="Times New Roman" pitchFamily="18" charset="0"/>
              </a:rPr>
              <a:t>impact of artificial intelligence (AI) on the relationship between teachers and </a:t>
            </a:r>
            <a:r>
              <a:rPr lang="en-US" sz="3100" b="1" dirty="0" smtClean="0">
                <a:solidFill>
                  <a:prstClr val="black"/>
                </a:solidFill>
                <a:latin typeface="Times New Roman" pitchFamily="18" charset="0"/>
                <a:cs typeface="Times New Roman" pitchFamily="18" charset="0"/>
              </a:rPr>
              <a:t>students :</a:t>
            </a:r>
            <a:r>
              <a:rPr lang="en-US" sz="2700" b="1" dirty="0" smtClean="0">
                <a:solidFill>
                  <a:prstClr val="black"/>
                </a:solidFill>
                <a:latin typeface="Times New Roman" pitchFamily="18" charset="0"/>
                <a:cs typeface="Times New Roman" pitchFamily="18" charset="0"/>
              </a:rPr>
              <a:t> its impact on assessment </a:t>
            </a:r>
            <a:endParaRPr lang="fr-FR" b="1" dirty="0"/>
          </a:p>
        </p:txBody>
      </p:sp>
      <p:sp>
        <p:nvSpPr>
          <p:cNvPr id="3" name="Espace réservé du contenu 2"/>
          <p:cNvSpPr>
            <a:spLocks noGrp="1"/>
          </p:cNvSpPr>
          <p:nvPr>
            <p:ph idx="1"/>
          </p:nvPr>
        </p:nvSpPr>
        <p:spPr/>
        <p:txBody>
          <a:bodyPr>
            <a:normAutofit/>
          </a:bodyPr>
          <a:lstStyle/>
          <a:p>
            <a:r>
              <a:rPr lang="en-US" sz="2800" b="1" dirty="0">
                <a:latin typeface="Times New Roman" pitchFamily="18" charset="0"/>
                <a:cs typeface="Times New Roman" pitchFamily="18" charset="0"/>
              </a:rPr>
              <a:t>One example of this is the use of </a:t>
            </a:r>
            <a:r>
              <a:rPr lang="en-US" sz="2800" b="1" dirty="0" err="1" smtClean="0">
                <a:latin typeface="Times New Roman" pitchFamily="18" charset="0"/>
                <a:cs typeface="Times New Roman" pitchFamily="18" charset="0"/>
              </a:rPr>
              <a:t>Turnitin’s</a:t>
            </a:r>
            <a:r>
              <a:rPr lang="en-US" sz="2800" b="1" dirty="0" smtClean="0">
                <a:latin typeface="Times New Roman" pitchFamily="18" charset="0"/>
                <a:cs typeface="Times New Roman" pitchFamily="18" charset="0"/>
              </a:rPr>
              <a:t> AI (</a:t>
            </a:r>
            <a:r>
              <a:rPr lang="en-US" sz="2800" b="1" dirty="0">
                <a:latin typeface="Times New Roman" pitchFamily="18" charset="0"/>
                <a:cs typeface="Times New Roman" pitchFamily="18" charset="0"/>
              </a:rPr>
              <a:t>Burstein, et al., 2006), a popular plagiarism detection software that also offers AI-powered grading capabilities. </a:t>
            </a:r>
            <a:endParaRPr lang="en-US" sz="2800" b="1" dirty="0" smtClean="0">
              <a:latin typeface="Times New Roman" pitchFamily="18" charset="0"/>
              <a:cs typeface="Times New Roman" pitchFamily="18" charset="0"/>
            </a:endParaRPr>
          </a:p>
          <a:p>
            <a:pPr>
              <a:buNone/>
            </a:pP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Turnitin's</a:t>
            </a:r>
            <a:r>
              <a:rPr lang="en-US" sz="2800" b="1" dirty="0" smtClean="0">
                <a:latin typeface="Times New Roman" pitchFamily="18" charset="0"/>
                <a:cs typeface="Times New Roman" pitchFamily="18" charset="0"/>
              </a:rPr>
              <a:t> </a:t>
            </a:r>
            <a:r>
              <a:rPr lang="en-US" sz="2800" b="1" dirty="0">
                <a:latin typeface="Times New Roman" pitchFamily="18" charset="0"/>
                <a:cs typeface="Times New Roman" pitchFamily="18" charset="0"/>
              </a:rPr>
              <a:t>AI can analyze student writing for grammar, style, and content, providing detailed feedback and suggestions for improvement.</a:t>
            </a:r>
            <a:endParaRPr lang="fr-FR"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3100" b="1" dirty="0" smtClean="0">
                <a:latin typeface="Times New Roman" pitchFamily="18" charset="0"/>
                <a:cs typeface="Times New Roman" pitchFamily="18" charset="0"/>
              </a:rPr>
              <a:t>The </a:t>
            </a:r>
            <a:r>
              <a:rPr lang="en-US" sz="3100" b="1" dirty="0">
                <a:latin typeface="Times New Roman" pitchFamily="18" charset="0"/>
                <a:cs typeface="Times New Roman" pitchFamily="18" charset="0"/>
              </a:rPr>
              <a:t>impact of artificial intelligence (AI) on the relationship between teachers and students</a:t>
            </a:r>
            <a:r>
              <a:rPr lang="fr-FR" dirty="0"/>
              <a:t/>
            </a:r>
            <a:br>
              <a:rPr lang="fr-FR" dirty="0"/>
            </a:br>
            <a:endParaRPr lang="fr-FR" dirty="0"/>
          </a:p>
        </p:txBody>
      </p:sp>
      <p:sp>
        <p:nvSpPr>
          <p:cNvPr id="3" name="Espace réservé du contenu 2"/>
          <p:cNvSpPr>
            <a:spLocks noGrp="1"/>
          </p:cNvSpPr>
          <p:nvPr>
            <p:ph idx="1"/>
          </p:nvPr>
        </p:nvSpPr>
        <p:spPr/>
        <p:txBody>
          <a:bodyPr>
            <a:normAutofit lnSpcReduction="10000"/>
          </a:bodyPr>
          <a:lstStyle/>
          <a:p>
            <a:r>
              <a:rPr lang="en-US" b="1" dirty="0">
                <a:latin typeface="Times New Roman" pitchFamily="18" charset="0"/>
                <a:cs typeface="Times New Roman" pitchFamily="18" charset="0"/>
              </a:rPr>
              <a:t>The use of AI in assessment at the university level can lead to more efficient and accurate grading, faster feedback for students, and a more standardized evaluation process. </a:t>
            </a:r>
            <a:endParaRPr lang="en-US" b="1"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It </a:t>
            </a:r>
            <a:r>
              <a:rPr lang="en-US" b="1" dirty="0">
                <a:latin typeface="Times New Roman" pitchFamily="18" charset="0"/>
                <a:cs typeface="Times New Roman" pitchFamily="18" charset="0"/>
              </a:rPr>
              <a:t>showcases how AI technology can enhance the assessment process and improve the overall learning experience for students at universities.</a:t>
            </a:r>
            <a:endParaRPr lang="fr-FR" b="1" dirty="0">
              <a:latin typeface="Times New Roman" pitchFamily="18" charset="0"/>
              <a:cs typeface="Times New Roman" pitchFamily="18" charset="0"/>
            </a:endParaRPr>
          </a:p>
          <a:p>
            <a:pPr>
              <a:buNone/>
            </a:pPr>
            <a:r>
              <a:rPr lang="en-US" dirty="0"/>
              <a:t> </a:t>
            </a:r>
            <a:endParaRPr lang="fr-FR" dirty="0"/>
          </a:p>
          <a:p>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42984"/>
          </a:xfrm>
        </p:spPr>
        <p:txBody>
          <a:bodyPr>
            <a:noAutofit/>
          </a:bodyPr>
          <a:lstStyle/>
          <a:p>
            <a:r>
              <a:rPr lang="en-US" sz="2400" dirty="0" smtClean="0">
                <a:latin typeface="Times New Roman" pitchFamily="18" charset="0"/>
                <a:cs typeface="Times New Roman" pitchFamily="18" charset="0"/>
              </a:rPr>
              <a:t> </a:t>
            </a:r>
            <a:r>
              <a:rPr lang="en-US" sz="2400" b="1" dirty="0">
                <a:latin typeface="Times New Roman" pitchFamily="18" charset="0"/>
                <a:cs typeface="Times New Roman" pitchFamily="18" charset="0"/>
              </a:rPr>
              <a:t>Benefits , advantages and legislation concerning the use of AI  </a:t>
            </a:r>
            <a:r>
              <a:rPr lang="en-US" sz="2400" b="1" dirty="0" smtClean="0">
                <a:latin typeface="Times New Roman" pitchFamily="18" charset="0"/>
                <a:cs typeface="Times New Roman" pitchFamily="18" charset="0"/>
              </a:rPr>
              <a:t>in  higher education </a:t>
            </a:r>
            <a:r>
              <a:rPr lang="fr-FR" sz="2400" dirty="0" smtClean="0">
                <a:latin typeface="Times New Roman" pitchFamily="18" charset="0"/>
                <a:cs typeface="Times New Roman" pitchFamily="18" charset="0"/>
              </a:rPr>
              <a:t/>
            </a:r>
            <a:br>
              <a:rPr lang="fr-FR" sz="2400" dirty="0" smtClean="0">
                <a:latin typeface="Times New Roman" pitchFamily="18" charset="0"/>
                <a:cs typeface="Times New Roman" pitchFamily="18" charset="0"/>
              </a:rPr>
            </a:br>
            <a:endParaRPr lang="fr-FR" sz="2400"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85000" lnSpcReduction="20000"/>
          </a:bodyPr>
          <a:lstStyle/>
          <a:p>
            <a:r>
              <a:rPr lang="en-US" b="1" dirty="0"/>
              <a:t> </a:t>
            </a:r>
            <a:r>
              <a:rPr lang="en-US" b="1" dirty="0">
                <a:latin typeface="Times New Roman" pitchFamily="18" charset="0"/>
                <a:cs typeface="Times New Roman" pitchFamily="18" charset="0"/>
              </a:rPr>
              <a:t>A- Benefits  of AI  in higher education </a:t>
            </a:r>
            <a:r>
              <a:rPr lang="en-US" dirty="0">
                <a:latin typeface="Times New Roman" pitchFamily="18" charset="0"/>
                <a:cs typeface="Times New Roman" pitchFamily="18" charset="0"/>
              </a:rPr>
              <a:t>(Selwyn, et al., 2019)</a:t>
            </a:r>
            <a:endParaRPr lang="fr-FR" dirty="0">
              <a:latin typeface="Times New Roman" pitchFamily="18" charset="0"/>
              <a:cs typeface="Times New Roman" pitchFamily="18" charset="0"/>
            </a:endParaRPr>
          </a:p>
          <a:p>
            <a:r>
              <a:rPr lang="en-US" b="1" dirty="0">
                <a:latin typeface="Times New Roman" pitchFamily="18" charset="0"/>
                <a:cs typeface="Times New Roman" pitchFamily="18" charset="0"/>
              </a:rPr>
              <a:t>Using AI in education presents benefits especially, </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1. The Personalization of learning: AI helps deliver education tailored to the individual needs of students, providing personalized learning experiences that promote understanding and knowledge retention. </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2. Improved teaching efficiency: AI tools can automate some administrative and assessment tasks, allowing teachers to spend more time teaching and interacting with students.</a:t>
            </a:r>
            <a:r>
              <a:rPr lang="en-US" dirty="0">
                <a:latin typeface="Times New Roman" pitchFamily="18" charset="0"/>
                <a:cs typeface="Times New Roman" pitchFamily="18" charset="0"/>
              </a:rPr>
              <a:t> </a:t>
            </a:r>
            <a:endParaRPr lang="fr-FR"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3100" b="1" dirty="0" smtClean="0">
                <a:latin typeface="Times New Roman" pitchFamily="18" charset="0"/>
                <a:cs typeface="Times New Roman" pitchFamily="18" charset="0"/>
              </a:rPr>
              <a:t> Benefits , advantages and legislation concerning the use of AI  in  higher education </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92500" lnSpcReduction="10000"/>
          </a:bodyPr>
          <a:lstStyle/>
          <a:p>
            <a:r>
              <a:rPr lang="en-US" b="1" dirty="0">
                <a:latin typeface="Times New Roman" pitchFamily="18" charset="0"/>
                <a:cs typeface="Times New Roman" pitchFamily="18" charset="0"/>
              </a:rPr>
              <a:t>3. Access to expertise: AI systems can provide access to high-quality educational resources and experts in various fields, thereby expanding students' learning opportunities beyond the physical limits of the university</a:t>
            </a:r>
            <a:r>
              <a:rPr lang="en-US" b="1"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4. Predicting Student Performance: AI can analyze student data to identify trends and predictors of academic success, allowing teachers to proactively intervene to support struggling students. </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solidFill>
                  <a:prstClr val="black"/>
                </a:solidFill>
              </a:rPr>
              <a:t> </a:t>
            </a:r>
            <a:r>
              <a:rPr lang="en-US" sz="2400" b="1" dirty="0">
                <a:solidFill>
                  <a:prstClr val="black"/>
                </a:solidFill>
                <a:latin typeface="Times New Roman" pitchFamily="18" charset="0"/>
                <a:cs typeface="Times New Roman" pitchFamily="18" charset="0"/>
              </a:rPr>
              <a:t>Benefits , advantages and legislation concerning the use of AI  in  higher education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70000" lnSpcReduction="20000"/>
          </a:bodyPr>
          <a:lstStyle/>
          <a:p>
            <a:r>
              <a:rPr lang="en-US" sz="3600" b="1" dirty="0">
                <a:latin typeface="Times New Roman" pitchFamily="18" charset="0"/>
                <a:cs typeface="Times New Roman" pitchFamily="18" charset="0"/>
              </a:rPr>
              <a:t>B-disadvantages of AI</a:t>
            </a:r>
            <a:endParaRPr lang="fr-FR" sz="3600" dirty="0">
              <a:latin typeface="Times New Roman" pitchFamily="18" charset="0"/>
              <a:cs typeface="Times New Roman" pitchFamily="18" charset="0"/>
            </a:endParaRPr>
          </a:p>
          <a:p>
            <a:r>
              <a:rPr lang="en-US" sz="3600" b="1" dirty="0">
                <a:latin typeface="Times New Roman" pitchFamily="18" charset="0"/>
                <a:cs typeface="Times New Roman" pitchFamily="18" charset="0"/>
              </a:rPr>
              <a:t>There are several disadvantages regarding the use of artificial intelligence in higher education </a:t>
            </a:r>
            <a:r>
              <a:rPr lang="en-US" sz="3600" b="1" dirty="0" err="1">
                <a:latin typeface="Times New Roman" pitchFamily="18" charset="0"/>
                <a:cs typeface="Times New Roman" pitchFamily="18" charset="0"/>
              </a:rPr>
              <a:t>espacially</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Hodouin</a:t>
            </a:r>
            <a:r>
              <a:rPr lang="en-US" sz="3600" b="1" dirty="0">
                <a:latin typeface="Times New Roman" pitchFamily="18" charset="0"/>
                <a:cs typeface="Times New Roman" pitchFamily="18" charset="0"/>
              </a:rPr>
              <a:t>, et al., 2019): </a:t>
            </a:r>
            <a:endParaRPr lang="fr-FR" sz="3600" b="1" dirty="0">
              <a:latin typeface="Times New Roman" pitchFamily="18" charset="0"/>
              <a:cs typeface="Times New Roman" pitchFamily="18" charset="0"/>
            </a:endParaRPr>
          </a:p>
          <a:p>
            <a:r>
              <a:rPr lang="en-US" sz="3600" b="1" dirty="0">
                <a:latin typeface="Times New Roman" pitchFamily="18" charset="0"/>
                <a:cs typeface="Times New Roman" pitchFamily="18" charset="0"/>
              </a:rPr>
              <a:t>-Dehumanization: Excessive use of AI can lead to dehumanization of teaching by removing direct interaction between students and teachers.</a:t>
            </a:r>
            <a:endParaRPr lang="fr-FR" sz="3600" b="1" dirty="0">
              <a:latin typeface="Times New Roman" pitchFamily="18" charset="0"/>
              <a:cs typeface="Times New Roman" pitchFamily="18" charset="0"/>
            </a:endParaRPr>
          </a:p>
          <a:p>
            <a:r>
              <a:rPr lang="en-US" sz="3600" b="1" dirty="0">
                <a:latin typeface="Times New Roman" pitchFamily="18" charset="0"/>
                <a:cs typeface="Times New Roman" pitchFamily="18" charset="0"/>
              </a:rPr>
              <a:t>- Algorithmic biases: AI algorithms can be biased due to the data they are trained on, which can lead to incorrect or discriminatory results.</a:t>
            </a:r>
            <a:endParaRPr lang="fr-FR" sz="3600" b="1" dirty="0">
              <a:latin typeface="Times New Roman" pitchFamily="18" charset="0"/>
              <a:cs typeface="Times New Roman" pitchFamily="18" charset="0"/>
            </a:endParaRPr>
          </a:p>
          <a:p>
            <a:r>
              <a:rPr lang="en-US" sz="3600" b="1" dirty="0">
                <a:latin typeface="Times New Roman" pitchFamily="18" charset="0"/>
                <a:cs typeface="Times New Roman" pitchFamily="18" charset="0"/>
              </a:rPr>
              <a:t>- Job Loss: AI automation of tasks may result in job loss for teachers and administrative staff, thereby threatening job stability. </a:t>
            </a:r>
            <a:endParaRPr lang="fr-FR" sz="3600"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solidFill>
                  <a:prstClr val="black"/>
                </a:solidFill>
              </a:rPr>
              <a:t> </a:t>
            </a:r>
            <a:r>
              <a:rPr lang="en-US" sz="2400" b="1" dirty="0">
                <a:solidFill>
                  <a:prstClr val="black"/>
                </a:solidFill>
                <a:latin typeface="Times New Roman" pitchFamily="18" charset="0"/>
                <a:cs typeface="Times New Roman" pitchFamily="18" charset="0"/>
              </a:rPr>
              <a:t>Benefits , advantages and legislation concerning the use of AI  in  higher education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77500" lnSpcReduction="20000"/>
          </a:bodyPr>
          <a:lstStyle/>
          <a:p>
            <a:r>
              <a:rPr lang="en-US" b="1" dirty="0">
                <a:latin typeface="Times New Roman" pitchFamily="18" charset="0"/>
                <a:cs typeface="Times New Roman" pitchFamily="18" charset="0"/>
              </a:rPr>
              <a:t>-Technology dependence: Over-reliance on AI can leave educational institutions vulnerable to technical failures, </a:t>
            </a:r>
            <a:r>
              <a:rPr lang="en-US" b="1" dirty="0" err="1">
                <a:latin typeface="Times New Roman" pitchFamily="18" charset="0"/>
                <a:cs typeface="Times New Roman" pitchFamily="18" charset="0"/>
              </a:rPr>
              <a:t>cyberattacks</a:t>
            </a:r>
            <a:r>
              <a:rPr lang="en-US" b="1" dirty="0">
                <a:latin typeface="Times New Roman" pitchFamily="18" charset="0"/>
                <a:cs typeface="Times New Roman" pitchFamily="18" charset="0"/>
              </a:rPr>
              <a:t>, and other technology-related issues. </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-High costs: Setting up and maintaining AI systems in higher education can be expensive, which may limit access to these technologies for some institutions. </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-Data protection: The use of AI in higher education raises data protection and privacy concerns, particularly regarding the collection and use of student data.</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-No Creativity (</a:t>
            </a:r>
            <a:r>
              <a:rPr lang="en-US" b="1" dirty="0" err="1">
                <a:latin typeface="Times New Roman" pitchFamily="18" charset="0"/>
                <a:cs typeface="Times New Roman" pitchFamily="18" charset="0"/>
              </a:rPr>
              <a:t>Duggal</a:t>
            </a:r>
            <a:r>
              <a:rPr lang="en-US" b="1" dirty="0">
                <a:latin typeface="Times New Roman" pitchFamily="18" charset="0"/>
                <a:cs typeface="Times New Roman" pitchFamily="18" charset="0"/>
              </a:rPr>
              <a:t>, 2024) A big disadvantage of AI is that it cannot learn to think outside the box. AI is capable of learning over time with pre-fed data and past experiences, but cannot be creative in its approach.</a:t>
            </a: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solidFill>
                  <a:prstClr val="black"/>
                </a:solidFill>
              </a:rPr>
              <a:t> </a:t>
            </a:r>
            <a:r>
              <a:rPr lang="en-US" sz="2400" b="1" dirty="0">
                <a:solidFill>
                  <a:prstClr val="black"/>
                </a:solidFill>
                <a:latin typeface="Times New Roman" pitchFamily="18" charset="0"/>
                <a:cs typeface="Times New Roman" pitchFamily="18" charset="0"/>
              </a:rPr>
              <a:t>Benefits , advantages and legislation concerning the use of AI  in  higher education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85000" lnSpcReduction="20000"/>
          </a:bodyPr>
          <a:lstStyle/>
          <a:p>
            <a:r>
              <a:rPr lang="en-US" b="1" dirty="0"/>
              <a:t>-Make Humans Lazy (</a:t>
            </a:r>
            <a:r>
              <a:rPr lang="en-US" b="1" dirty="0" err="1"/>
              <a:t>Duggal</a:t>
            </a:r>
            <a:r>
              <a:rPr lang="en-US" b="1" dirty="0"/>
              <a:t>, 2024) </a:t>
            </a:r>
            <a:r>
              <a:rPr lang="en-US" b="1" dirty="0" smtClean="0"/>
              <a:t>AI applications automate </a:t>
            </a:r>
            <a:r>
              <a:rPr lang="en-US" b="1" dirty="0"/>
              <a:t>the majority of tedious and repetitive tasks. Since we do not have to memorize things or solve puzzles to get the job done, we tend to use our brains less and less. This addiction to AI can cause problems to future generations.</a:t>
            </a:r>
            <a:endParaRPr lang="fr-FR" b="1" dirty="0"/>
          </a:p>
          <a:p>
            <a:r>
              <a:rPr lang="en-US" b="1" dirty="0"/>
              <a:t>-No Ethics (</a:t>
            </a:r>
            <a:r>
              <a:rPr lang="en-US" b="1" dirty="0" err="1"/>
              <a:t>Duggal</a:t>
            </a:r>
            <a:r>
              <a:rPr lang="en-US" b="1" dirty="0"/>
              <a:t>, 2024):Ethics and morality are important human features that can be difficult to incorporate into an AI. The rapid progress of AI has raised a number of concerns that one day, AI will grow uncontrollably, and eventually wipe out humanity. This moment is referred to as the AI singularity.</a:t>
            </a:r>
            <a:endParaRPr lang="fr-FR" b="1" dirty="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Autofit/>
          </a:bodyPr>
          <a:lstStyle/>
          <a:p>
            <a:pPr>
              <a:buNone/>
            </a:pPr>
            <a:r>
              <a:rPr lang="en-US" sz="2400" b="1" dirty="0" smtClean="0">
                <a:latin typeface="Times New Roman" pitchFamily="18" charset="0"/>
                <a:cs typeface="Times New Roman" pitchFamily="18" charset="0"/>
              </a:rPr>
              <a:t>To illustrate this </a:t>
            </a:r>
            <a:r>
              <a:rPr lang="en-US" sz="2400" b="1" dirty="0" smtClean="0">
                <a:latin typeface="Times New Roman" pitchFamily="18" charset="0"/>
                <a:cs typeface="Times New Roman" pitchFamily="18" charset="0"/>
              </a:rPr>
              <a:t>we have </a:t>
            </a:r>
            <a:r>
              <a:rPr lang="en-US" sz="2400" b="1" dirty="0" smtClean="0">
                <a:latin typeface="Times New Roman" pitchFamily="18" charset="0"/>
                <a:cs typeface="Times New Roman" pitchFamily="18" charset="0"/>
              </a:rPr>
              <a:t>choosed three case studies </a:t>
            </a:r>
          </a:p>
          <a:p>
            <a:r>
              <a:rPr lang="en-US" sz="2400" b="1" dirty="0" smtClean="0">
                <a:latin typeface="Times New Roman" pitchFamily="18" charset="0"/>
                <a:cs typeface="Times New Roman" pitchFamily="18" charset="0"/>
              </a:rPr>
              <a:t>1-The case of Georgia State University, which implemented a virtual teaching assistant called Pounce.</a:t>
            </a:r>
            <a:endParaRPr lang="fr-FR" sz="2400" b="1" dirty="0" smtClean="0">
              <a:latin typeface="Times New Roman" pitchFamily="18" charset="0"/>
              <a:cs typeface="Times New Roman" pitchFamily="18" charset="0"/>
            </a:endParaRPr>
          </a:p>
          <a:p>
            <a:r>
              <a:rPr lang="en-US" sz="2400" b="1" dirty="0" smtClean="0">
                <a:latin typeface="Times New Roman" pitchFamily="18" charset="0"/>
                <a:cs typeface="Times New Roman" pitchFamily="18" charset="0"/>
              </a:rPr>
              <a:t>2-The  case study conducted by the Harvard Center for Education Policy Research illustrates the impact of </a:t>
            </a:r>
            <a:r>
              <a:rPr lang="en-US" sz="2400" b="1" dirty="0" err="1" smtClean="0">
                <a:latin typeface="Times New Roman" pitchFamily="18" charset="0"/>
                <a:cs typeface="Times New Roman" pitchFamily="18" charset="0"/>
              </a:rPr>
              <a:t>DreamBox</a:t>
            </a:r>
            <a:r>
              <a:rPr lang="en-US" sz="2400" b="1" dirty="0" smtClean="0">
                <a:latin typeface="Times New Roman" pitchFamily="18" charset="0"/>
                <a:cs typeface="Times New Roman" pitchFamily="18" charset="0"/>
              </a:rPr>
              <a:t> Learning on student achievement.</a:t>
            </a:r>
            <a:endParaRPr lang="fr-FR" sz="2400" b="1" dirty="0" smtClean="0">
              <a:latin typeface="Times New Roman" pitchFamily="18" charset="0"/>
              <a:cs typeface="Times New Roman" pitchFamily="18" charset="0"/>
            </a:endParaRPr>
          </a:p>
          <a:p>
            <a:r>
              <a:rPr lang="en-US" sz="2400" b="1" dirty="0" smtClean="0">
                <a:latin typeface="Times New Roman" pitchFamily="18" charset="0"/>
                <a:cs typeface="Times New Roman" pitchFamily="18" charset="0"/>
              </a:rPr>
              <a:t>3-A case study that illustrates the impact of AI on assessment at the university is the use of AI-powered grading systems for essays and exams: Turnitin’s AI</a:t>
            </a:r>
            <a:r>
              <a:rPr lang="en-US" sz="2400" dirty="0" smtClean="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endParaRPr lang="fr-FR" sz="24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b="1" dirty="0" smtClean="0">
                <a:solidFill>
                  <a:prstClr val="black"/>
                </a:solidFill>
                <a:latin typeface="Times New Roman" pitchFamily="18" charset="0"/>
                <a:cs typeface="Times New Roman" pitchFamily="18" charset="0"/>
              </a:rPr>
              <a:t>Benefits </a:t>
            </a:r>
            <a:r>
              <a:rPr lang="en-US" sz="2400" b="1" dirty="0">
                <a:solidFill>
                  <a:prstClr val="black"/>
                </a:solidFill>
                <a:latin typeface="Times New Roman" pitchFamily="18" charset="0"/>
                <a:cs typeface="Times New Roman" pitchFamily="18" charset="0"/>
              </a:rPr>
              <a:t>, advantages and legislation concerning the use of AI  in  higher education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77500" lnSpcReduction="20000"/>
          </a:bodyPr>
          <a:lstStyle/>
          <a:p>
            <a:r>
              <a:rPr lang="en-US" b="1" dirty="0">
                <a:latin typeface="Times New Roman" pitchFamily="18" charset="0"/>
                <a:cs typeface="Times New Roman" pitchFamily="18" charset="0"/>
              </a:rPr>
              <a:t>-Emotionless (</a:t>
            </a:r>
            <a:r>
              <a:rPr lang="en-US" b="1" dirty="0" err="1">
                <a:latin typeface="Times New Roman" pitchFamily="18" charset="0"/>
                <a:cs typeface="Times New Roman" pitchFamily="18" charset="0"/>
              </a:rPr>
              <a:t>Duggal</a:t>
            </a:r>
            <a:r>
              <a:rPr lang="en-US" b="1" dirty="0">
                <a:latin typeface="Times New Roman" pitchFamily="18" charset="0"/>
                <a:cs typeface="Times New Roman" pitchFamily="18" charset="0"/>
              </a:rPr>
              <a:t>, 2024) since early childhood, we have been taught that neither computers nor other machines have feelings. Humans function as a team, and team management is essential for achieving goals. However, there is no denying that robots are superior to humans when functioning effectively, but it is also true that human connections, which form the basis of teams, cannot be replaced by computers.</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-Teacher training needs: Successful integration of AI in education requires adequate training of teachers so that they can effectively use the available tools and technologies.</a:t>
            </a:r>
            <a:endParaRPr lang="fr-FR" b="1" dirty="0">
              <a:latin typeface="Times New Roman" pitchFamily="18" charset="0"/>
              <a:cs typeface="Times New Roman" pitchFamily="18" charset="0"/>
            </a:endParaRPr>
          </a:p>
          <a:p>
            <a:pPr>
              <a:buNone/>
            </a:pPr>
            <a:r>
              <a:rPr lang="en-US" dirty="0"/>
              <a:t> </a:t>
            </a:r>
            <a:endParaRPr lang="fr-FR" dirty="0"/>
          </a:p>
          <a:p>
            <a:endParaRPr lang="fr-F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b="1" dirty="0" smtClean="0">
                <a:solidFill>
                  <a:prstClr val="black"/>
                </a:solidFill>
                <a:latin typeface="Times New Roman" pitchFamily="18" charset="0"/>
                <a:cs typeface="Times New Roman" pitchFamily="18" charset="0"/>
              </a:rPr>
              <a:t>Benefits </a:t>
            </a:r>
            <a:r>
              <a:rPr lang="en-US" sz="2400" b="1" dirty="0">
                <a:solidFill>
                  <a:prstClr val="black"/>
                </a:solidFill>
                <a:latin typeface="Times New Roman" pitchFamily="18" charset="0"/>
                <a:cs typeface="Times New Roman" pitchFamily="18" charset="0"/>
              </a:rPr>
              <a:t>, advantages and legislation concerning the use of AI  in  higher education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85000" lnSpcReduction="10000"/>
          </a:bodyPr>
          <a:lstStyle/>
          <a:p>
            <a:r>
              <a:rPr lang="en-US" b="1" dirty="0">
                <a:latin typeface="Times New Roman" pitchFamily="18" charset="0"/>
                <a:cs typeface="Times New Roman" pitchFamily="18" charset="0"/>
              </a:rPr>
              <a:t>C-Legislation regarding the use of artificial intelligence (AI) by teachers and students in  higher education </a:t>
            </a:r>
            <a:r>
              <a:rPr lang="en-US" dirty="0">
                <a:latin typeface="Times New Roman" pitchFamily="18" charset="0"/>
                <a:cs typeface="Times New Roman" pitchFamily="18" charset="0"/>
              </a:rPr>
              <a:t>(Smith, 2020)</a:t>
            </a:r>
            <a:endParaRPr lang="fr-FR" dirty="0">
              <a:latin typeface="Times New Roman" pitchFamily="18" charset="0"/>
              <a:cs typeface="Times New Roman" pitchFamily="18" charset="0"/>
            </a:endParaRPr>
          </a:p>
          <a:p>
            <a:r>
              <a:rPr lang="en-US" b="1" dirty="0">
                <a:latin typeface="Times New Roman" pitchFamily="18" charset="0"/>
                <a:cs typeface="Times New Roman" pitchFamily="18" charset="0"/>
              </a:rPr>
              <a:t>Regulations and legislation regarding the use of artificial intelligence (AI) by teachers and students in education are still evolving, as the rapid advancements in AI raise new ethical and legal considerations. Some key regulatory areas that are relevant to the use of AI in education include data privacy, algorithmic transparency, bias mitigation, and accountability.</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solidFill>
                  <a:prstClr val="black"/>
                </a:solidFill>
                <a:latin typeface="Times New Roman" pitchFamily="18" charset="0"/>
                <a:cs typeface="Times New Roman" pitchFamily="18" charset="0"/>
              </a:rPr>
              <a:t> </a:t>
            </a:r>
            <a:r>
              <a:rPr lang="en-US" sz="2400" b="1" dirty="0">
                <a:solidFill>
                  <a:prstClr val="black"/>
                </a:solidFill>
                <a:latin typeface="Times New Roman" pitchFamily="18" charset="0"/>
                <a:cs typeface="Times New Roman" pitchFamily="18" charset="0"/>
              </a:rPr>
              <a:t>Benefits , advantages and legislation concerning the use of AI  in  higher education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92500" lnSpcReduction="20000"/>
          </a:bodyPr>
          <a:lstStyle/>
          <a:p>
            <a:r>
              <a:rPr lang="en-US" b="1" dirty="0">
                <a:latin typeface="Times New Roman" pitchFamily="18" charset="0"/>
                <a:cs typeface="Times New Roman" pitchFamily="18" charset="0"/>
              </a:rPr>
              <a:t>There are some key regulations and considerations that stakeholders in education must be aware of:</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Data Privacy and Protection: Data privacy regulations, such as the General Data Protection Regulation (GDPR) in the European Union and the Family Educational Rights and Privacy Act (FERPA) in the United States, impose strict requirements on how student data can be collected, stored, and processed.</a:t>
            </a:r>
            <a:endParaRPr lang="fr-FR" b="1"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solidFill>
                  <a:prstClr val="black"/>
                </a:solidFill>
                <a:latin typeface="Times New Roman" pitchFamily="18" charset="0"/>
                <a:cs typeface="Times New Roman" pitchFamily="18" charset="0"/>
              </a:rPr>
              <a:t> </a:t>
            </a:r>
            <a:r>
              <a:rPr lang="en-US" sz="2400" b="1" dirty="0">
                <a:solidFill>
                  <a:prstClr val="black"/>
                </a:solidFill>
                <a:latin typeface="Times New Roman" pitchFamily="18" charset="0"/>
                <a:cs typeface="Times New Roman" pitchFamily="18" charset="0"/>
              </a:rPr>
              <a:t>Benefits , advantages and legislation concerning the use of AI  in  higher education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77500" lnSpcReduction="20000"/>
          </a:bodyPr>
          <a:lstStyle/>
          <a:p>
            <a:r>
              <a:rPr lang="en-US" dirty="0"/>
              <a:t> </a:t>
            </a:r>
            <a:r>
              <a:rPr lang="en-US" b="1" dirty="0">
                <a:latin typeface="Times New Roman" pitchFamily="18" charset="0"/>
                <a:cs typeface="Times New Roman" pitchFamily="18" charset="0"/>
              </a:rPr>
              <a:t>When using AI in education, it is essential to ensure compliance with these regulations to protect students' sensitive information.</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Algorithmic Transparency and Accountability: As AI algorithms play an increasing role in student assessment, it is crucial to ensure transparency in how these algorithms work.</a:t>
            </a:r>
            <a:endParaRPr lang="fr-FR" b="1" dirty="0">
              <a:latin typeface="Times New Roman" pitchFamily="18" charset="0"/>
              <a:cs typeface="Times New Roman" pitchFamily="18" charset="0"/>
            </a:endParaRPr>
          </a:p>
          <a:p>
            <a:r>
              <a:rPr lang="en-US" b="1" dirty="0">
                <a:latin typeface="Times New Roman" pitchFamily="18" charset="0"/>
                <a:cs typeface="Times New Roman" pitchFamily="18" charset="0"/>
              </a:rPr>
              <a:t> Regulations like the GDPR's "right to explanation" mandate that individuals have the right to know how automated decisions are made about them. Educators and developers must be able to explain the reasoning behind AI-generated assessments to ensure fairness and accountability.</a:t>
            </a:r>
            <a:endParaRPr lang="fr-FR" b="1" dirty="0">
              <a:latin typeface="Times New Roman" pitchFamily="18" charset="0"/>
              <a:cs typeface="Times New Roman" pitchFamily="18" charset="0"/>
            </a:endParaRPr>
          </a:p>
          <a:p>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solidFill>
                  <a:prstClr val="black"/>
                </a:solidFill>
                <a:latin typeface="Times New Roman" pitchFamily="18" charset="0"/>
                <a:cs typeface="Times New Roman" pitchFamily="18" charset="0"/>
              </a:rPr>
              <a:t> </a:t>
            </a:r>
            <a:r>
              <a:rPr lang="en-US" sz="2400" b="1" dirty="0">
                <a:solidFill>
                  <a:prstClr val="black"/>
                </a:solidFill>
                <a:latin typeface="Times New Roman" pitchFamily="18" charset="0"/>
                <a:cs typeface="Times New Roman" pitchFamily="18" charset="0"/>
              </a:rPr>
              <a:t>Benefits , advantages and legislation concerning the use of AI  in  higher education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92500" lnSpcReduction="10000"/>
          </a:bodyPr>
          <a:lstStyle/>
          <a:p>
            <a:r>
              <a:rPr lang="en-US" b="1" dirty="0"/>
              <a:t>Bias and Fairness: AI systems can inadvertently perpetuate biases present in the data they are trained on. Regulations such as the Algorithmic Accountability Act in the U.S. and the proposed AI Act in the European Union are aimed at ensuring that AI systems are fair and do not discriminate against certain groups. Educators must be aware of these considerations when using AI in student assessment to prevent biased outcomes.</a:t>
            </a:r>
            <a:endParaRPr lang="fr-FR" b="1" dirty="0"/>
          </a:p>
          <a:p>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solidFill>
                  <a:prstClr val="black"/>
                </a:solidFill>
              </a:rPr>
              <a:t> </a:t>
            </a:r>
            <a:r>
              <a:rPr lang="en-US" sz="2400" b="1" dirty="0">
                <a:solidFill>
                  <a:prstClr val="black"/>
                </a:solidFill>
                <a:latin typeface="Times New Roman" pitchFamily="18" charset="0"/>
                <a:cs typeface="Times New Roman" pitchFamily="18" charset="0"/>
              </a:rPr>
              <a:t>Benefits , advantages and legislation concerning the use of AI  in  higher education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lnSpcReduction="10000"/>
          </a:bodyPr>
          <a:lstStyle/>
          <a:p>
            <a:r>
              <a:rPr lang="en-US" b="1" dirty="0">
                <a:latin typeface="Times New Roman" pitchFamily="18" charset="0"/>
                <a:cs typeface="Times New Roman" pitchFamily="18" charset="0"/>
              </a:rPr>
              <a:t>Ethical Guidelines: Professional organizations, such as the International Society for Technology in Education (ISTE) and the Software &amp; Information Industry Association (SIIA), have developed ethical guidelines for the use of AI in education. Educators and institutions should adhere to these guidelines to ensure that AI technologies are used ethically and responsibly.</a:t>
            </a:r>
            <a:endParaRPr lang="fr-FR" b="1" dirty="0">
              <a:latin typeface="Times New Roman" pitchFamily="18" charset="0"/>
              <a:cs typeface="Times New Roman" pitchFamily="18" charset="0"/>
            </a:endParaRPr>
          </a:p>
          <a:p>
            <a:endParaRPr lang="fr-F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solidFill>
                  <a:prstClr val="black"/>
                </a:solidFill>
                <a:latin typeface="Times New Roman" pitchFamily="18" charset="0"/>
                <a:cs typeface="Times New Roman" pitchFamily="18" charset="0"/>
              </a:rPr>
              <a:t> </a:t>
            </a:r>
            <a:r>
              <a:rPr lang="en-US" sz="2400" b="1" dirty="0">
                <a:solidFill>
                  <a:prstClr val="black"/>
                </a:solidFill>
                <a:latin typeface="Times New Roman" pitchFamily="18" charset="0"/>
                <a:cs typeface="Times New Roman" pitchFamily="18" charset="0"/>
              </a:rPr>
              <a:t>Benefits , advantages and legislation concerning the use of AI  in  higher education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r>
              <a:rPr lang="en-US" b="1" dirty="0">
                <a:latin typeface="Times New Roman" pitchFamily="18" charset="0"/>
                <a:cs typeface="Times New Roman" pitchFamily="18" charset="0"/>
              </a:rPr>
              <a:t>Educational Policy: Education ministries and regulatory bodies may also set guidelines and policies regarding the use of AI in education. It is essential for educators and institutions to stay informed about these policies and ensure compliance when implementing AI-based assessment tools</a:t>
            </a:r>
            <a:r>
              <a:rPr lang="en-US" b="1" dirty="0" smtClean="0">
                <a:latin typeface="Times New Roman" pitchFamily="18" charset="0"/>
                <a:cs typeface="Times New Roman" pitchFamily="18" charset="0"/>
              </a:rPr>
              <a:t>.</a:t>
            </a:r>
            <a:endParaRPr lang="fr-FR" b="1"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50"/>
            <a:ext cx="8229600" cy="1143000"/>
          </a:xfrm>
        </p:spPr>
        <p:txBody>
          <a:bodyPr>
            <a:normAutofit/>
          </a:bodyPr>
          <a:lstStyle/>
          <a:p>
            <a:r>
              <a:rPr lang="en-US" sz="2400" dirty="0" smtClean="0">
                <a:solidFill>
                  <a:prstClr val="black"/>
                </a:solidFill>
              </a:rPr>
              <a:t> </a:t>
            </a:r>
            <a:r>
              <a:rPr lang="en-US" sz="2400" b="1" dirty="0">
                <a:solidFill>
                  <a:prstClr val="black"/>
                </a:solidFill>
                <a:latin typeface="Times New Roman" pitchFamily="18" charset="0"/>
                <a:cs typeface="Times New Roman" pitchFamily="18" charset="0"/>
              </a:rPr>
              <a:t>Benefits , advantages and legislation concerning the use of AI  in  higher education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2214554"/>
            <a:ext cx="8229600" cy="3911609"/>
          </a:xfrm>
        </p:spPr>
        <p:txBody>
          <a:bodyPr>
            <a:normAutofit lnSpcReduction="10000"/>
          </a:bodyPr>
          <a:lstStyle/>
          <a:p>
            <a:pPr algn="just"/>
            <a:r>
              <a:rPr lang="en-US" b="1" dirty="0">
                <a:latin typeface="Times New Roman" pitchFamily="18" charset="0"/>
                <a:cs typeface="Times New Roman" pitchFamily="18" charset="0"/>
              </a:rPr>
              <a:t>Research Ethics: When conducting research involving AI in education, researchers must adhere to established ethical guidelines and obtain appropriate approvals, such as Institutional Review Board (IRB) clearance. This ensures that research involving AI technologies is conducted ethically and respects the rights of participants.</a:t>
            </a:r>
            <a:endParaRPr lang="fr-FR" b="1" dirty="0">
              <a:latin typeface="Times New Roman" pitchFamily="18" charset="0"/>
              <a:cs typeface="Times New Roman" pitchFamily="18" charset="0"/>
            </a:endParaRPr>
          </a:p>
          <a:p>
            <a:pPr algn="just"/>
            <a:endParaRPr lang="fr-F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 </a:t>
            </a:r>
            <a:endParaRPr lang="fr-FR" dirty="0"/>
          </a:p>
        </p:txBody>
      </p:sp>
      <p:sp>
        <p:nvSpPr>
          <p:cNvPr id="3" name="Espace réservé du contenu 2"/>
          <p:cNvSpPr>
            <a:spLocks noGrp="1"/>
          </p:cNvSpPr>
          <p:nvPr>
            <p:ph idx="1"/>
          </p:nvPr>
        </p:nvSpPr>
        <p:spPr/>
        <p:txBody>
          <a:bodyPr>
            <a:normAutofit/>
          </a:bodyPr>
          <a:lstStyle/>
          <a:p>
            <a:pPr algn="just">
              <a:buNone/>
            </a:pPr>
            <a:endParaRPr lang="fr-FR" sz="2000" b="1" dirty="0">
              <a:latin typeface="Times New Roman" pitchFamily="18" charset="0"/>
              <a:cs typeface="Times New Roman" pitchFamily="18" charset="0"/>
            </a:endParaRPr>
          </a:p>
          <a:p>
            <a:pPr algn="just"/>
            <a:r>
              <a:rPr lang="en-US" sz="2000" b="1" dirty="0">
                <a:latin typeface="Times New Roman" pitchFamily="18" charset="0"/>
                <a:cs typeface="Times New Roman" pitchFamily="18" charset="0"/>
              </a:rPr>
              <a:t>The integration of artificial intelligence into higher education has the potential to significantly transform the learning experience for students. From personalized learning experiences to improved feedback processes, AI has the capacity to enhance student engagement and outcomes. However, there are also challenges such as ethical concerns, technological limitations, and the potential for job displacement. </a:t>
            </a:r>
            <a:endParaRPr lang="en-US" sz="2000" b="1" dirty="0" smtClean="0">
              <a:latin typeface="Times New Roman" pitchFamily="18" charset="0"/>
              <a:cs typeface="Times New Roman" pitchFamily="18" charset="0"/>
            </a:endParaRPr>
          </a:p>
          <a:p>
            <a:pPr algn="just"/>
            <a:r>
              <a:rPr lang="en-US" sz="2000" b="1" dirty="0" smtClean="0">
                <a:latin typeface="Times New Roman" pitchFamily="18" charset="0"/>
                <a:cs typeface="Times New Roman" pitchFamily="18" charset="0"/>
              </a:rPr>
              <a:t>It </a:t>
            </a:r>
            <a:r>
              <a:rPr lang="en-US" sz="2000" b="1" dirty="0">
                <a:latin typeface="Times New Roman" pitchFamily="18" charset="0"/>
                <a:cs typeface="Times New Roman" pitchFamily="18" charset="0"/>
              </a:rPr>
              <a:t>is crucial for educators to carefully consider the implications of integrating AI into their teaching practices and to continuously assess the impact on student learning. By leveraging the power of artificial intelligence in a responsible and thoughtful manner, higher education institutions can better prepare students for success in the digital age.</a:t>
            </a:r>
            <a:endParaRPr lang="fr-FR" sz="2000" b="1" dirty="0">
              <a:latin typeface="Times New Roman" pitchFamily="18" charset="0"/>
              <a:cs typeface="Times New Roman" pitchFamily="18" charset="0"/>
            </a:endParaRPr>
          </a:p>
          <a:p>
            <a:pPr algn="just"/>
            <a:endParaRPr lang="fr-FR" sz="2000" b="1"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AutoShape 2" descr="Thank You Colorful Typography Banner Stock Illustration - Download Image  Now - Thank You - Phrase, Gratitude, Greeting Card - iStoc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58371" name="Picture 3"/>
          <p:cNvPicPr>
            <a:picLocks noChangeAspect="1" noChangeArrowheads="1"/>
          </p:cNvPicPr>
          <p:nvPr/>
        </p:nvPicPr>
        <p:blipFill>
          <a:blip r:embed="rId2"/>
          <a:srcRect/>
          <a:stretch>
            <a:fillRect/>
          </a:stretch>
        </p:blipFill>
        <p:spPr bwMode="auto">
          <a:xfrm>
            <a:off x="571472" y="1285860"/>
            <a:ext cx="7929618" cy="3524265"/>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dirty="0" smtClean="0">
                <a:latin typeface="Times New Roman" pitchFamily="18" charset="0"/>
                <a:cs typeface="Times New Roman" pitchFamily="18" charset="0"/>
              </a:rPr>
              <a:t>The educational relationship</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600200"/>
            <a:ext cx="8229600" cy="4186254"/>
          </a:xfrm>
        </p:spPr>
        <p:txBody>
          <a:bodyPr>
            <a:noAutofit/>
          </a:bodyPr>
          <a:lstStyle/>
          <a:p>
            <a:r>
              <a:rPr lang="en-US" sz="4000" b="1" dirty="0">
                <a:latin typeface="Times New Roman" pitchFamily="18" charset="0"/>
                <a:cs typeface="Times New Roman" pitchFamily="18" charset="0"/>
              </a:rPr>
              <a:t>Before proposing a definition of the educational relationship, we think it is necessary to distinguish between the educational relationship in the broad sense and in the restricted sense (</a:t>
            </a:r>
            <a:r>
              <a:rPr lang="en-US" sz="4000" b="1" dirty="0" err="1">
                <a:latin typeface="Times New Roman" pitchFamily="18" charset="0"/>
                <a:cs typeface="Times New Roman" pitchFamily="18" charset="0"/>
              </a:rPr>
              <a:t>Benhassine</a:t>
            </a:r>
            <a:r>
              <a:rPr lang="en-US" sz="4000" b="1" dirty="0">
                <a:latin typeface="Times New Roman" pitchFamily="18" charset="0"/>
                <a:cs typeface="Times New Roman" pitchFamily="18" charset="0"/>
              </a:rPr>
              <a:t>, et al., 2007)</a:t>
            </a:r>
            <a:endParaRPr lang="fr-FR" sz="4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educational relationship</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lnSpcReduction="10000"/>
          </a:bodyPr>
          <a:lstStyle/>
          <a:p>
            <a:r>
              <a:rPr lang="en-US" b="1" dirty="0">
                <a:latin typeface="Times New Roman" pitchFamily="18" charset="0"/>
                <a:cs typeface="Times New Roman" pitchFamily="18" charset="0"/>
              </a:rPr>
              <a:t>A-First definition</a:t>
            </a:r>
            <a:endParaRPr lang="fr-FR" dirty="0">
              <a:latin typeface="Times New Roman" pitchFamily="18" charset="0"/>
              <a:cs typeface="Times New Roman" pitchFamily="18" charset="0"/>
            </a:endParaRPr>
          </a:p>
          <a:p>
            <a:r>
              <a:rPr lang="en-US" b="1" dirty="0">
                <a:latin typeface="Times New Roman" pitchFamily="18" charset="0"/>
                <a:cs typeface="Times New Roman" pitchFamily="18" charset="0"/>
              </a:rPr>
              <a:t>1- In the broad sense</a:t>
            </a:r>
            <a:r>
              <a:rPr lang="en-US" dirty="0">
                <a:latin typeface="Times New Roman" pitchFamily="18" charset="0"/>
                <a:cs typeface="Times New Roman" pitchFamily="18" charset="0"/>
              </a:rPr>
              <a:t>, it is the entire process of learning, acquisition and of assimilation of scientific knowledge, practical knowledge and know-how in the different training cycles of the country, the final result of which is to insert the citizen into the social division of labor, so that he becomes an active element of the development of social productive forces. </a:t>
            </a:r>
            <a:endParaRPr lang="fr-FR" dirty="0">
              <a:latin typeface="Times New Roman" pitchFamily="18" charset="0"/>
              <a:cs typeface="Times New Roman" pitchFamily="18" charset="0"/>
            </a:endParaRPr>
          </a:p>
          <a:p>
            <a:pPr>
              <a:buNone/>
            </a:pPr>
            <a:endParaRPr lang="fr-FR" dirty="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dirty="0" smtClean="0">
                <a:latin typeface="Times New Roman" pitchFamily="18" charset="0"/>
                <a:cs typeface="Times New Roman" pitchFamily="18" charset="0"/>
              </a:rPr>
              <a:t>The educational </a:t>
            </a:r>
            <a:r>
              <a:rPr lang="en-US" dirty="0" smtClean="0">
                <a:latin typeface="Times New Roman" pitchFamily="18" charset="0"/>
                <a:cs typeface="Times New Roman" pitchFamily="18" charset="0"/>
              </a:rPr>
              <a:t>relationship</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algn="just"/>
            <a:r>
              <a:rPr lang="en-US" b="1" dirty="0">
                <a:latin typeface="Times New Roman" pitchFamily="18" charset="0"/>
                <a:cs typeface="Times New Roman" pitchFamily="18" charset="0"/>
              </a:rPr>
              <a:t>2-In the restricted sense</a:t>
            </a:r>
            <a:r>
              <a:rPr lang="en-US" dirty="0">
                <a:latin typeface="Times New Roman" pitchFamily="18" charset="0"/>
                <a:cs typeface="Times New Roman" pitchFamily="18" charset="0"/>
              </a:rPr>
              <a:t>, the educational relationship is the process of acquisition, appropriation, assimilation of specialized scientific knowledge transmitted by the collective teacher to the collective student within the framework of a cycle of university studies, the program of which is set by the university institution which welcomes these teachers and students</a:t>
            </a:r>
            <a:r>
              <a:rPr lang="en-US" dirty="0"/>
              <a:t>.</a:t>
            </a:r>
            <a:endParaRPr lang="fr-FR" dirty="0"/>
          </a:p>
          <a:p>
            <a:pPr algn="just"/>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educational relationship</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85000" lnSpcReduction="10000"/>
          </a:bodyPr>
          <a:lstStyle/>
          <a:p>
            <a:r>
              <a:rPr lang="en-US" dirty="0">
                <a:latin typeface="Times New Roman" pitchFamily="18" charset="0"/>
                <a:cs typeface="Times New Roman" pitchFamily="18" charset="0"/>
              </a:rPr>
              <a:t>In the remainder of this presentation, we will only deal with this “segment”, made even more restricted.</a:t>
            </a:r>
            <a:endParaRPr lang="fr-FR" dirty="0">
              <a:latin typeface="Times New Roman" pitchFamily="18" charset="0"/>
              <a:cs typeface="Times New Roman" pitchFamily="18" charset="0"/>
            </a:endParaRPr>
          </a:p>
          <a:p>
            <a:r>
              <a:rPr lang="en-US" b="1" dirty="0">
                <a:latin typeface="Times New Roman" pitchFamily="18" charset="0"/>
                <a:cs typeface="Times New Roman" pitchFamily="18" charset="0"/>
              </a:rPr>
              <a:t>-Second definition </a:t>
            </a:r>
            <a:r>
              <a:rPr lang="en-US" dirty="0">
                <a:latin typeface="Times New Roman" pitchFamily="18" charset="0"/>
                <a:cs typeface="Times New Roman" pitchFamily="18" charset="0"/>
              </a:rPr>
              <a:t>(Singly, 2005)</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 The educational relationship between teachers and students in the university context refers to the dynamic and mutually influential interaction that develops between teachers and students throughout the teaching and learning process. This relationship is characterized by the transmission of knowledge, communication, educational support and support for students in their academic journey.</a:t>
            </a:r>
            <a:endParaRPr lang="fr-FR" dirty="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90"/>
            <a:ext cx="8186766" cy="714356"/>
          </a:xfrm>
        </p:spPr>
        <p:txBody>
          <a:bodyPr>
            <a:normAutofit fontScale="90000"/>
          </a:bodyPr>
          <a:lstStyle/>
          <a:p>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Artificial Intelligence (AI)</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28596" y="1357298"/>
            <a:ext cx="8229600" cy="4525963"/>
          </a:xfrm>
        </p:spPr>
        <p:txBody>
          <a:bodyPr>
            <a:normAutofit fontScale="92500" lnSpcReduction="10000"/>
          </a:bodyPr>
          <a:lstStyle/>
          <a:p>
            <a:r>
              <a:rPr lang="en-US" b="1" dirty="0" smtClean="0">
                <a:latin typeface="Times New Roman" pitchFamily="18" charset="0"/>
                <a:cs typeface="Times New Roman" pitchFamily="18" charset="0"/>
              </a:rPr>
              <a:t>A-Definition </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Duggal</a:t>
            </a:r>
            <a:r>
              <a:rPr lang="en-US" dirty="0">
                <a:latin typeface="Times New Roman" pitchFamily="18" charset="0"/>
                <a:cs typeface="Times New Roman" pitchFamily="18" charset="0"/>
              </a:rPr>
              <a:t>, 2024)   AI provides a computer program the ability to think and learn on its own. It is a simulation of human intelligence (hence, artificial) into machines to do things that we would normally rely on humans. This technological marvel extends beyond mere automation, incorporating a broad spectrum of AI skills - abilities that enable machines to understand, reason, learn, and interact in a human-like manner. </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707</TotalTime>
  <Words>3813</Words>
  <Application>Microsoft Office PowerPoint</Application>
  <PresentationFormat>Affichage à l'écran (4:3)</PresentationFormat>
  <Paragraphs>165</Paragraphs>
  <Slides>49</Slides>
  <Notes>0</Notes>
  <HiddenSlides>0</HiddenSlides>
  <MMClips>0</MMClips>
  <ScaleCrop>false</ScaleCrop>
  <HeadingPairs>
    <vt:vector size="4" baseType="variant">
      <vt:variant>
        <vt:lpstr>Thème</vt:lpstr>
      </vt:variant>
      <vt:variant>
        <vt:i4>1</vt:i4>
      </vt:variant>
      <vt:variant>
        <vt:lpstr>Titres des diapositives</vt:lpstr>
      </vt:variant>
      <vt:variant>
        <vt:i4>49</vt:i4>
      </vt:variant>
    </vt:vector>
  </HeadingPairs>
  <TitlesOfParts>
    <vt:vector size="50" baseType="lpstr">
      <vt:lpstr>Thème Office</vt:lpstr>
      <vt:lpstr>The educational relationship between teachers and students and artificial intelligence in higher education   </vt:lpstr>
      <vt:lpstr> Plan </vt:lpstr>
      <vt:lpstr> </vt:lpstr>
      <vt:lpstr>Diapositive 4</vt:lpstr>
      <vt:lpstr>The educational relationship</vt:lpstr>
      <vt:lpstr>The educational relationship</vt:lpstr>
      <vt:lpstr>The educational relationship</vt:lpstr>
      <vt:lpstr>The educational relationship</vt:lpstr>
      <vt:lpstr>  Artificial Intelligence (AI) </vt:lpstr>
      <vt:lpstr> Importance of Artificial Intelligence (AI) </vt:lpstr>
      <vt:lpstr> Importance of Artificial Intelligence (AI) </vt:lpstr>
      <vt:lpstr>History of artificial intelligence (AI) </vt:lpstr>
      <vt:lpstr>Applications of AI</vt:lpstr>
      <vt:lpstr>Applications of AI</vt:lpstr>
      <vt:lpstr>Applications of AI</vt:lpstr>
      <vt:lpstr> Artificial Intelligence (AI) </vt:lpstr>
      <vt:lpstr>The impact of artificial intelligence (AI) on the relationship between teachers and students :its impact on teaching</vt:lpstr>
      <vt:lpstr>The impact of artificial intelligence (AI) on the relationship between teachers and students :its impact on teaching</vt:lpstr>
      <vt:lpstr> The impact of artificial intelligence (AI) on the relationship between teachers and students : its impact on teaching</vt:lpstr>
      <vt:lpstr> The impact of artificial intelligence (AI) on the relationship between teachers and students : its impact on teaching</vt:lpstr>
      <vt:lpstr>The impact of artificial intelligence (AI) on the relationship between teachers and students : its impact on teaching</vt:lpstr>
      <vt:lpstr>The impact of artificial intelligence (AI) on the relationship between teachers and students : its impact on teaching</vt:lpstr>
      <vt:lpstr>The impact of artificial intelligence (AI) on the relationship between teachers and students : its impact on teaching</vt:lpstr>
      <vt:lpstr>The impact of artificial intelligence (AI) on the relationship between teachers and students : its  impact on learning  </vt:lpstr>
      <vt:lpstr> The impact of artificial intelligence (AI) on the relationship between teachers and students : its  impact on learning  </vt:lpstr>
      <vt:lpstr>The impact of artificial intelligence (AI) on the relationship between teachers and students: its  impact on learning </vt:lpstr>
      <vt:lpstr>The impact of artificial intelligence (AI) on the relationship between teachers and students: its  impact on learning </vt:lpstr>
      <vt:lpstr>The impact of artificial intelligence (AI) on the relationship between teachers and students: its  impact on learning </vt:lpstr>
      <vt:lpstr>  The impact of artificial intelligence (AI) on the relationship between teachers and students : its impact on assessment  </vt:lpstr>
      <vt:lpstr>The impact of artificial intelligence (AI) on the relationship between teachers and students: its impact on assessment </vt:lpstr>
      <vt:lpstr>The impact of artificial intelligence (AI) on the relationship between teachers and students :  its impact on assessment </vt:lpstr>
      <vt:lpstr>The impact of artificial intelligence (AI) on the relationship between teachers and students : its impact on assessment </vt:lpstr>
      <vt:lpstr>The impact of artificial intelligence (AI) on the relationship between teachers and students : its impact on assessment </vt:lpstr>
      <vt:lpstr>The impact of artificial intelligence (AI) on the relationship between teachers and students </vt:lpstr>
      <vt:lpstr> Benefits , advantages and legislation concerning the use of AI  in  higher education  </vt:lpstr>
      <vt:lpstr> Benefits , advantages and legislation concerning the use of AI  in  higher education  </vt:lpstr>
      <vt:lpstr> Benefits , advantages and legislation concerning the use of AI  in  higher education</vt:lpstr>
      <vt:lpstr> Benefits , advantages and legislation concerning the use of AI  in  higher education</vt:lpstr>
      <vt:lpstr> Benefits , advantages and legislation concerning the use of AI  in  higher education</vt:lpstr>
      <vt:lpstr>Benefits , advantages and legislation concerning the use of AI  in  higher education</vt:lpstr>
      <vt:lpstr>Benefits , advantages and legislation concerning the use of AI  in  higher education</vt:lpstr>
      <vt:lpstr> Benefits , advantages and legislation concerning the use of AI  in  higher education</vt:lpstr>
      <vt:lpstr> Benefits , advantages and legislation concerning the use of AI  in  higher education</vt:lpstr>
      <vt:lpstr> Benefits , advantages and legislation concerning the use of AI  in  higher education</vt:lpstr>
      <vt:lpstr> Benefits , advantages and legislation concerning the use of AI  in  higher education</vt:lpstr>
      <vt:lpstr> Benefits , advantages and legislation concerning the use of AI  in  higher education</vt:lpstr>
      <vt:lpstr> Benefits , advantages and legislation concerning the use of AI  in  higher education</vt:lpstr>
      <vt:lpstr>CONCLUSION </vt:lpstr>
      <vt:lpstr>Diapositive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educational relationship between teachers and students and artificial intelligence in higher education</dc:title>
  <dc:creator>USER</dc:creator>
  <cp:lastModifiedBy>USER</cp:lastModifiedBy>
  <cp:revision>57</cp:revision>
  <dcterms:created xsi:type="dcterms:W3CDTF">2024-05-03T21:34:49Z</dcterms:created>
  <dcterms:modified xsi:type="dcterms:W3CDTF">2024-05-21T00:17:46Z</dcterms:modified>
</cp:coreProperties>
</file>