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7" r:id="rId2"/>
    <p:sldId id="261" r:id="rId3"/>
    <p:sldId id="256" r:id="rId4"/>
    <p:sldId id="259" r:id="rId5"/>
    <p:sldId id="258" r:id="rId6"/>
    <p:sldId id="260"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snapToGrid="0">
      <p:cViewPr>
        <p:scale>
          <a:sx n="50" d="100"/>
          <a:sy n="50" d="100"/>
        </p:scale>
        <p:origin x="-1476" y="-468"/>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2021315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2404926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2E3746-AA31-4DAF-8B56-06750D27D6AF}" type="slidenum">
              <a:rPr lang="en-US" smtClean="0"/>
              <a:pPr/>
              <a:t>‹N°›</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442466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38084678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2E3746-AA31-4DAF-8B56-06750D27D6AF}" type="slidenum">
              <a:rPr lang="en-US" smtClean="0"/>
              <a:pPr/>
              <a:t>‹N°›</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0881967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31171609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3973293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3024250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915337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251972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265516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400798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237440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1710891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1181016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D38A09D1-F97D-4DD2-8A32-7BF134F8541A}" type="datetimeFigureOut">
              <a:rPr lang="en-US" smtClean="0"/>
              <a:pPr/>
              <a:t>12/13/2024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2092059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38A09D1-F97D-4DD2-8A32-7BF134F8541A}" type="datetimeFigureOut">
              <a:rPr lang="en-US" smtClean="0"/>
              <a:pPr/>
              <a:t>12/13/2024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E2E3746-AA31-4DAF-8B56-06750D27D6AF}" type="slidenum">
              <a:rPr lang="en-US" smtClean="0"/>
              <a:pPr/>
              <a:t>‹N°›</a:t>
            </a:fld>
            <a:endParaRPr lang="en-US"/>
          </a:p>
        </p:txBody>
      </p:sp>
    </p:spTree>
    <p:extLst>
      <p:ext uri="{BB962C8B-B14F-4D97-AF65-F5344CB8AC3E}">
        <p14:creationId xmlns:p14="http://schemas.microsoft.com/office/powerpoint/2010/main" xmlns="" val="8848678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مجموعة 17">
            <a:extLst>
              <a:ext uri="{FF2B5EF4-FFF2-40B4-BE49-F238E27FC236}">
                <a16:creationId xmlns:a16="http://schemas.microsoft.com/office/drawing/2014/main" xmlns="" id="{2DD1D1D5-4301-93A4-2E9F-5B437F8286C6}"/>
              </a:ext>
            </a:extLst>
          </p:cNvPr>
          <p:cNvGrpSpPr/>
          <p:nvPr/>
        </p:nvGrpSpPr>
        <p:grpSpPr>
          <a:xfrm>
            <a:off x="19050" y="-46990"/>
            <a:ext cx="12153900" cy="7000240"/>
            <a:chOff x="0" y="-142240"/>
            <a:chExt cx="12461210" cy="7000240"/>
          </a:xfrm>
        </p:grpSpPr>
        <p:pic>
          <p:nvPicPr>
            <p:cNvPr id="8" name="صورة 7">
              <a:extLst>
                <a:ext uri="{FF2B5EF4-FFF2-40B4-BE49-F238E27FC236}">
                  <a16:creationId xmlns:a16="http://schemas.microsoft.com/office/drawing/2014/main" xmlns="" id="{EC023AD1-40D8-A711-B7FB-604DB2CDC254}"/>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142240"/>
              <a:ext cx="12461210" cy="7000240"/>
            </a:xfrm>
            <a:prstGeom prst="rect">
              <a:avLst/>
            </a:prstGeom>
          </p:spPr>
        </p:pic>
        <p:grpSp>
          <p:nvGrpSpPr>
            <p:cNvPr id="17" name="مجموعة 16">
              <a:extLst>
                <a:ext uri="{FF2B5EF4-FFF2-40B4-BE49-F238E27FC236}">
                  <a16:creationId xmlns:a16="http://schemas.microsoft.com/office/drawing/2014/main" xmlns="" id="{102666CE-D89F-3439-D062-95EBC77E57B4}"/>
                </a:ext>
              </a:extLst>
            </p:cNvPr>
            <p:cNvGrpSpPr/>
            <p:nvPr/>
          </p:nvGrpSpPr>
          <p:grpSpPr>
            <a:xfrm>
              <a:off x="5618480" y="141180"/>
              <a:ext cx="6802090" cy="1569661"/>
              <a:chOff x="5618480" y="141180"/>
              <a:chExt cx="6802090" cy="1569661"/>
            </a:xfrm>
          </p:grpSpPr>
          <p:pic>
            <p:nvPicPr>
              <p:cNvPr id="9" name="صورة 8">
                <a:extLst>
                  <a:ext uri="{FF2B5EF4-FFF2-40B4-BE49-F238E27FC236}">
                    <a16:creationId xmlns:a16="http://schemas.microsoft.com/office/drawing/2014/main" xmlns="" id="{82E2753D-995D-5893-4059-62F6B33681DA}"/>
                  </a:ext>
                </a:extLst>
              </p:cNvPr>
              <p:cNvPicPr>
                <a:picLocks noChangeAspect="1"/>
              </p:cNvPicPr>
              <p:nvPr/>
            </p:nvPicPr>
            <p:blipFill>
              <a:blip r:embed="rId3"/>
              <a:stretch>
                <a:fillRect/>
              </a:stretch>
            </p:blipFill>
            <p:spPr>
              <a:xfrm>
                <a:off x="10881360" y="141180"/>
                <a:ext cx="1539210" cy="1569659"/>
              </a:xfrm>
              <a:prstGeom prst="rect">
                <a:avLst/>
              </a:prstGeom>
            </p:spPr>
          </p:pic>
          <p:sp>
            <p:nvSpPr>
              <p:cNvPr id="12" name="مربع نص 11">
                <a:extLst>
                  <a:ext uri="{FF2B5EF4-FFF2-40B4-BE49-F238E27FC236}">
                    <a16:creationId xmlns:a16="http://schemas.microsoft.com/office/drawing/2014/main" xmlns="" id="{01428FF6-6298-1E4D-6B39-736BA0CC99E6}"/>
                  </a:ext>
                </a:extLst>
              </p:cNvPr>
              <p:cNvSpPr txBox="1"/>
              <p:nvPr/>
            </p:nvSpPr>
            <p:spPr>
              <a:xfrm>
                <a:off x="5618480" y="141181"/>
                <a:ext cx="5262880" cy="1569660"/>
              </a:xfrm>
              <a:prstGeom prst="rect">
                <a:avLst/>
              </a:prstGeom>
              <a:solidFill>
                <a:schemeClr val="accent1"/>
              </a:solidFill>
            </p:spPr>
            <p:txBody>
              <a:bodyPr wrap="square" rtlCol="0">
                <a:spAutoFit/>
              </a:bodyPr>
              <a:lstStyle/>
              <a:p>
                <a:pPr algn="ctr" rtl="1"/>
                <a:r>
                  <a:rPr kumimoji="0" lang="ar-DZ"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ndalus" panose="02020603050405020304" pitchFamily="18" charset="-78"/>
                    <a:cs typeface="Andalus" panose="02020603050405020304" pitchFamily="18" charset="-78"/>
                  </a:rPr>
                  <a:t>المؤتمر الدولي حول : أهمية الذكاء الاقتصادي في تحقيق أهداف التنمية المستدامة رؤى وتحديات </a:t>
                </a:r>
                <a:endParaRPr lang="en-US" dirty="0">
                  <a:latin typeface="Andalus" panose="02020603050405020304" pitchFamily="18" charset="-78"/>
                  <a:cs typeface="Andalus" panose="02020603050405020304" pitchFamily="18" charset="-78"/>
                </a:endParaRPr>
              </a:p>
            </p:txBody>
          </p:sp>
        </p:grpSp>
      </p:grpSp>
      <p:sp>
        <p:nvSpPr>
          <p:cNvPr id="13" name="Google Shape;179;p11">
            <a:extLst>
              <a:ext uri="{FF2B5EF4-FFF2-40B4-BE49-F238E27FC236}">
                <a16:creationId xmlns:a16="http://schemas.microsoft.com/office/drawing/2014/main" xmlns="" id="{504382AC-AAFF-7831-6AA7-6415FC5092A2}"/>
              </a:ext>
            </a:extLst>
          </p:cNvPr>
          <p:cNvSpPr txBox="1"/>
          <p:nvPr/>
        </p:nvSpPr>
        <p:spPr>
          <a:xfrm>
            <a:off x="4549109" y="4260180"/>
            <a:ext cx="7071360" cy="1631175"/>
          </a:xfrm>
          <a:prstGeom prst="rect">
            <a:avLst/>
          </a:prstGeom>
          <a:noFill/>
          <a:ln>
            <a:noFill/>
          </a:ln>
        </p:spPr>
        <p:txBody>
          <a:bodyPr spcFirstLastPara="1" wrap="square" lIns="91425" tIns="45700" rIns="91425" bIns="45700" anchor="t" anchorCtr="0">
            <a:spAutoFit/>
          </a:bodyPr>
          <a:lstStyle/>
          <a:p>
            <a:pPr algn="ctr" defTabSz="914400" rtl="1"/>
            <a:r>
              <a:rPr lang="ar-SA" sz="3200" b="1" dirty="0">
                <a:solidFill>
                  <a:schemeClr val="bg1"/>
                </a:solidFill>
                <a:latin typeface="Arial"/>
                <a:ea typeface="Arial"/>
                <a:cs typeface="Arial"/>
                <a:sym typeface="Arial"/>
              </a:rPr>
              <a:t> </a:t>
            </a:r>
            <a:r>
              <a:rPr lang="fr-FR" b="1" dirty="0" smtClean="0">
                <a:solidFill>
                  <a:schemeClr val="bg1"/>
                </a:solidFill>
                <a:latin typeface="Times New Roman" pitchFamily="18" charset="0"/>
                <a:cs typeface="Times New Roman" pitchFamily="18" charset="0"/>
              </a:rPr>
              <a:t>L'INTELLIGENCE ECONOMIQUE, L'ECONOMIE DOMESTIQUE ET LE DEVELOPPEMENT DURABLE: TROIS </a:t>
            </a:r>
          </a:p>
          <a:p>
            <a:pPr algn="ctr" defTabSz="914400" rtl="1"/>
            <a:r>
              <a:rPr lang="fr-FR" b="1" dirty="0" smtClean="0">
                <a:solidFill>
                  <a:schemeClr val="bg1"/>
                </a:solidFill>
                <a:latin typeface="Times New Roman" pitchFamily="18" charset="0"/>
                <a:cs typeface="Times New Roman" pitchFamily="18" charset="0"/>
              </a:rPr>
              <a:t>PILIERS POUR UN AVENIR PROSPERE</a:t>
            </a:r>
          </a:p>
          <a:p>
            <a:pPr algn="ctr" defTabSz="914400" rtl="1"/>
            <a:endParaRPr sz="3200" b="1" dirty="0">
              <a:solidFill>
                <a:schemeClr val="bg1"/>
              </a:solidFill>
              <a:latin typeface="خط سلطاني عريض" pitchFamily="2" charset="-78"/>
              <a:cs typeface="خط سلطاني عريض" pitchFamily="2" charset="-78"/>
            </a:endParaRPr>
          </a:p>
        </p:txBody>
      </p:sp>
      <p:sp>
        <p:nvSpPr>
          <p:cNvPr id="15" name="مربع نص 14">
            <a:extLst>
              <a:ext uri="{FF2B5EF4-FFF2-40B4-BE49-F238E27FC236}">
                <a16:creationId xmlns:a16="http://schemas.microsoft.com/office/drawing/2014/main" xmlns="" id="{B37ED5C2-2B41-B6C5-3A5E-18E3FCF6F569}"/>
              </a:ext>
            </a:extLst>
          </p:cNvPr>
          <p:cNvSpPr txBox="1"/>
          <p:nvPr/>
        </p:nvSpPr>
        <p:spPr>
          <a:xfrm>
            <a:off x="378460" y="4627424"/>
            <a:ext cx="3926840" cy="1938992"/>
          </a:xfrm>
          <a:prstGeom prst="rect">
            <a:avLst/>
          </a:prstGeom>
          <a:solidFill>
            <a:schemeClr val="tx1">
              <a:lumMod val="65000"/>
              <a:lumOff val="35000"/>
            </a:schemeClr>
          </a:solidFill>
        </p:spPr>
        <p:txBody>
          <a:bodyPr wrap="square" rtlCol="0">
            <a:spAutoFit/>
          </a:bodyPr>
          <a:lstStyle/>
          <a:p>
            <a:pPr algn="r"/>
            <a:endParaRPr lang="fr-FR" sz="2000" b="1" dirty="0" smtClean="0">
              <a:solidFill>
                <a:schemeClr val="bg1"/>
              </a:solidFill>
              <a:latin typeface="Times New Roman" pitchFamily="18" charset="0"/>
              <a:cs typeface="Times New Roman" pitchFamily="18" charset="0"/>
            </a:endParaRPr>
          </a:p>
          <a:p>
            <a:r>
              <a:rPr lang="fr-FR" sz="2000" b="1" dirty="0" smtClean="0">
                <a:solidFill>
                  <a:srgbClr val="FFFF00"/>
                </a:solidFill>
                <a:latin typeface="Times New Roman" pitchFamily="18" charset="0"/>
                <a:cs typeface="Times New Roman" pitchFamily="18" charset="0"/>
              </a:rPr>
              <a:t>Dr </a:t>
            </a:r>
            <a:r>
              <a:rPr lang="fr-FR" sz="2000" b="1" dirty="0" err="1" smtClean="0">
                <a:solidFill>
                  <a:srgbClr val="FFFF00"/>
                </a:solidFill>
                <a:latin typeface="Times New Roman" pitchFamily="18" charset="0"/>
                <a:cs typeface="Times New Roman" pitchFamily="18" charset="0"/>
              </a:rPr>
              <a:t>Hassiba.Cherifi</a:t>
            </a:r>
            <a:r>
              <a:rPr lang="fr-FR" sz="2000" b="1" dirty="0" smtClean="0">
                <a:solidFill>
                  <a:srgbClr val="FFFF00"/>
                </a:solidFill>
                <a:latin typeface="Times New Roman" pitchFamily="18" charset="0"/>
                <a:cs typeface="Times New Roman" pitchFamily="18" charset="0"/>
              </a:rPr>
              <a:t> </a:t>
            </a:r>
          </a:p>
          <a:p>
            <a:r>
              <a:rPr lang="fr-FR" sz="2000" b="1" dirty="0" smtClean="0">
                <a:solidFill>
                  <a:srgbClr val="FFFF00"/>
                </a:solidFill>
                <a:latin typeface="Times New Roman" pitchFamily="18" charset="0"/>
                <a:cs typeface="Times New Roman" pitchFamily="18" charset="0"/>
              </a:rPr>
              <a:t>Université d’Alger3 </a:t>
            </a:r>
          </a:p>
          <a:p>
            <a:endParaRPr lang="fr-FR" b="1" dirty="0" smtClean="0">
              <a:solidFill>
                <a:srgbClr val="FFFF00"/>
              </a:solidFill>
              <a:latin typeface="Times New Roman" pitchFamily="18" charset="0"/>
              <a:cs typeface="Times New Roman" pitchFamily="18" charset="0"/>
            </a:endParaRPr>
          </a:p>
          <a:p>
            <a:r>
              <a:rPr lang="fr-FR" sz="2000" b="1" dirty="0" smtClean="0">
                <a:solidFill>
                  <a:srgbClr val="FFFF00"/>
                </a:solidFill>
                <a:latin typeface="Times New Roman" pitchFamily="18" charset="0"/>
                <a:cs typeface="Times New Roman" pitchFamily="18" charset="0"/>
              </a:rPr>
              <a:t>Dr </a:t>
            </a:r>
            <a:r>
              <a:rPr lang="fr-FR" sz="2000" b="1" dirty="0" err="1" smtClean="0">
                <a:solidFill>
                  <a:srgbClr val="FFFF00"/>
                </a:solidFill>
                <a:latin typeface="Times New Roman" pitchFamily="18" charset="0"/>
                <a:cs typeface="Times New Roman" pitchFamily="18" charset="0"/>
              </a:rPr>
              <a:t>Malika.Mansour</a:t>
            </a:r>
            <a:r>
              <a:rPr lang="fr-FR" sz="2000" b="1" dirty="0" smtClean="0">
                <a:solidFill>
                  <a:srgbClr val="FFFF00"/>
                </a:solidFill>
                <a:latin typeface="Times New Roman" pitchFamily="18" charset="0"/>
                <a:cs typeface="Times New Roman" pitchFamily="18" charset="0"/>
              </a:rPr>
              <a:t> </a:t>
            </a:r>
          </a:p>
          <a:p>
            <a:r>
              <a:rPr lang="fr-FR" sz="2000" b="1" dirty="0" smtClean="0">
                <a:solidFill>
                  <a:srgbClr val="FFFF00"/>
                </a:solidFill>
                <a:latin typeface="Times New Roman" pitchFamily="18" charset="0"/>
                <a:cs typeface="Times New Roman" pitchFamily="18" charset="0"/>
              </a:rPr>
              <a:t>Centre Universitaire de Tipaza </a:t>
            </a:r>
            <a:endParaRPr lang="en-US" sz="2000" b="1" dirty="0">
              <a:solidFill>
                <a:srgbClr val="FFFF00"/>
              </a:solidFill>
              <a:latin typeface="Times New Roman" pitchFamily="18" charset="0"/>
              <a:cs typeface="Times New Roman" pitchFamily="18" charset="0"/>
            </a:endParaRPr>
          </a:p>
        </p:txBody>
      </p:sp>
      <p:sp>
        <p:nvSpPr>
          <p:cNvPr id="16" name="Google Shape;181;p11">
            <a:extLst>
              <a:ext uri="{FF2B5EF4-FFF2-40B4-BE49-F238E27FC236}">
                <a16:creationId xmlns:a16="http://schemas.microsoft.com/office/drawing/2014/main" xmlns="" id="{E4C9CCE7-422C-5FDF-304E-DC5CC6C35CEC}"/>
              </a:ext>
            </a:extLst>
          </p:cNvPr>
          <p:cNvSpPr/>
          <p:nvPr/>
        </p:nvSpPr>
        <p:spPr>
          <a:xfrm>
            <a:off x="1488471" y="2187088"/>
            <a:ext cx="10703529" cy="1972186"/>
          </a:xfrm>
          <a:prstGeom prst="rect">
            <a:avLst/>
          </a:prstGeom>
          <a:noFill/>
          <a:ln>
            <a:noFill/>
          </a:ln>
        </p:spPr>
        <p:txBody>
          <a:bodyPr spcFirstLastPara="1" wrap="square" lIns="91425" tIns="45700" rIns="91425" bIns="45700" anchor="t" anchorCtr="0">
            <a:noAutofit/>
          </a:bodyPr>
          <a:lstStyle/>
          <a:p>
            <a:pPr algn="ctr" defTabSz="914400" rtl="1">
              <a:lnSpc>
                <a:spcPct val="150000"/>
              </a:lnSpc>
            </a:pPr>
            <a:r>
              <a:rPr lang="ar-DZ" sz="2400" b="1" dirty="0">
                <a:solidFill>
                  <a:schemeClr val="bg1"/>
                </a:solidFill>
                <a:effectLst>
                  <a:outerShdw blurRad="38100" dist="38100" dir="2700000" algn="tl">
                    <a:srgbClr val="000000">
                      <a:alpha val="43137"/>
                    </a:srgbClr>
                  </a:outerShdw>
                </a:effectLst>
                <a:latin typeface="خط سلطاني عريض" pitchFamily="2" charset="-78"/>
                <a:cs typeface="خط سلطاني عريض" pitchFamily="2" charset="-78"/>
              </a:rPr>
              <a:t>جامعة الشهيد الشيخ العربي التبسي –تبسة-</a:t>
            </a:r>
            <a:endParaRPr lang="fr-FR" sz="2400" b="1" dirty="0">
              <a:solidFill>
                <a:schemeClr val="bg1"/>
              </a:solidFill>
              <a:effectLst>
                <a:outerShdw blurRad="38100" dist="38100" dir="2700000" algn="tl">
                  <a:srgbClr val="000000">
                    <a:alpha val="43137"/>
                  </a:srgbClr>
                </a:outerShdw>
              </a:effectLst>
              <a:latin typeface="خط سلطاني عريض" pitchFamily="2" charset="-78"/>
              <a:cs typeface="خط سلطاني عريض" pitchFamily="2" charset="-78"/>
            </a:endParaRPr>
          </a:p>
          <a:p>
            <a:pPr algn="ctr" defTabSz="914400" rtl="1">
              <a:lnSpc>
                <a:spcPct val="150000"/>
              </a:lnSpc>
            </a:pPr>
            <a:r>
              <a:rPr lang="ar-DZ" sz="2400" b="1" dirty="0">
                <a:solidFill>
                  <a:schemeClr val="bg1"/>
                </a:solidFill>
                <a:effectLst>
                  <a:outerShdw blurRad="38100" dist="38100" dir="2700000" algn="tl">
                    <a:srgbClr val="000000">
                      <a:alpha val="43137"/>
                    </a:srgbClr>
                  </a:outerShdw>
                </a:effectLst>
                <a:latin typeface="خط سلطاني عريض" pitchFamily="2" charset="-78"/>
                <a:cs typeface="خط سلطاني عريض" pitchFamily="2" charset="-78"/>
              </a:rPr>
              <a:t>كلية العلوم الاقتصادية والتجارية وعلوم </a:t>
            </a:r>
            <a:r>
              <a:rPr lang="ar-DZ" sz="2400" b="1" dirty="0" smtClean="0">
                <a:solidFill>
                  <a:schemeClr val="bg1"/>
                </a:solidFill>
                <a:effectLst>
                  <a:outerShdw blurRad="38100" dist="38100" dir="2700000" algn="tl">
                    <a:srgbClr val="000000">
                      <a:alpha val="43137"/>
                    </a:srgbClr>
                  </a:outerShdw>
                </a:effectLst>
                <a:latin typeface="خط سلطاني عريض" pitchFamily="2" charset="-78"/>
                <a:cs typeface="خط سلطاني عريض" pitchFamily="2" charset="-78"/>
              </a:rPr>
              <a:t>التسيير</a:t>
            </a:r>
          </a:p>
          <a:p>
            <a:pPr algn="ctr" defTabSz="914400" rtl="1">
              <a:lnSpc>
                <a:spcPct val="150000"/>
              </a:lnSpc>
            </a:pPr>
            <a:r>
              <a:rPr lang="ar-DZ" sz="2400" b="1" dirty="0" smtClean="0">
                <a:solidFill>
                  <a:schemeClr val="bg1"/>
                </a:solidFill>
                <a:effectLst>
                  <a:outerShdw blurRad="38100" dist="38100" dir="2700000" algn="tl">
                    <a:srgbClr val="000000">
                      <a:alpha val="43137"/>
                    </a:srgbClr>
                  </a:outerShdw>
                </a:effectLst>
                <a:latin typeface="خط سلطاني عريض" pitchFamily="2" charset="-78"/>
                <a:cs typeface="خط سلطاني عريض" pitchFamily="2" charset="-78"/>
                <a:sym typeface="Arial"/>
              </a:rPr>
              <a:t>مخبر </a:t>
            </a:r>
            <a:r>
              <a:rPr lang="ar-DZ" sz="2400" b="1" dirty="0">
                <a:solidFill>
                  <a:schemeClr val="bg1"/>
                </a:solidFill>
                <a:effectLst>
                  <a:outerShdw blurRad="38100" dist="38100" dir="2700000" algn="tl">
                    <a:srgbClr val="000000">
                      <a:alpha val="43137"/>
                    </a:srgbClr>
                  </a:outerShdw>
                </a:effectLst>
                <a:latin typeface="خط سلطاني عريض" pitchFamily="2" charset="-78"/>
                <a:cs typeface="خط سلطاني عريض" pitchFamily="2" charset="-78"/>
                <a:sym typeface="Arial"/>
              </a:rPr>
              <a:t>استراتيجيات التنويع الاقتصادي من اجل تحقيق الامن الغذائي . الصحي </a:t>
            </a:r>
            <a:r>
              <a:rPr lang="ar-DZ" sz="2400" b="1" dirty="0" smtClean="0">
                <a:solidFill>
                  <a:schemeClr val="bg1"/>
                </a:solidFill>
                <a:effectLst>
                  <a:outerShdw blurRad="38100" dist="38100" dir="2700000" algn="tl">
                    <a:srgbClr val="000000">
                      <a:alpha val="43137"/>
                    </a:srgbClr>
                  </a:outerShdw>
                </a:effectLst>
                <a:latin typeface="خط سلطاني عريض" pitchFamily="2" charset="-78"/>
                <a:cs typeface="خط سلطاني عريض" pitchFamily="2" charset="-78"/>
                <a:sym typeface="Arial"/>
              </a:rPr>
              <a:t> و </a:t>
            </a:r>
            <a:r>
              <a:rPr lang="ar-DZ" sz="2400" b="1" dirty="0">
                <a:solidFill>
                  <a:schemeClr val="bg1"/>
                </a:solidFill>
                <a:effectLst>
                  <a:outerShdw blurRad="38100" dist="38100" dir="2700000" algn="tl">
                    <a:srgbClr val="000000">
                      <a:alpha val="43137"/>
                    </a:srgbClr>
                  </a:outerShdw>
                </a:effectLst>
                <a:latin typeface="خط سلطاني عريض" pitchFamily="2" charset="-78"/>
                <a:cs typeface="خط سلطاني عريض" pitchFamily="2" charset="-78"/>
                <a:sym typeface="Arial"/>
              </a:rPr>
              <a:t>الطاقوي في الجزائر</a:t>
            </a:r>
            <a:endParaRPr sz="2400" b="1" dirty="0">
              <a:solidFill>
                <a:schemeClr val="bg1"/>
              </a:solidFill>
              <a:effectLst>
                <a:outerShdw blurRad="38100" dist="38100" dir="2700000" algn="tl">
                  <a:srgbClr val="000000">
                    <a:alpha val="43137"/>
                  </a:srgbClr>
                </a:outerShdw>
              </a:effectLst>
              <a:latin typeface="خط سلطاني عريض" pitchFamily="2" charset="-78"/>
              <a:cs typeface="خط سلطاني عريض" pitchFamily="2" charset="-78"/>
              <a:sym typeface="Arial"/>
            </a:endParaRPr>
          </a:p>
        </p:txBody>
      </p:sp>
      <p:pic>
        <p:nvPicPr>
          <p:cNvPr id="14" name="Image 13"/>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010627" y="198332"/>
            <a:ext cx="1303053" cy="1569656"/>
          </a:xfrm>
          <a:prstGeom prst="rect">
            <a:avLst/>
          </a:prstGeom>
          <a:noFill/>
          <a:ln>
            <a:noFill/>
          </a:ln>
        </p:spPr>
      </p:pic>
      <p:sp>
        <p:nvSpPr>
          <p:cNvPr id="8194" name="Rectangle 2"/>
          <p:cNvSpPr>
            <a:spLocks noChangeArrowheads="1"/>
          </p:cNvSpPr>
          <p:nvPr/>
        </p:nvSpPr>
        <p:spPr bwMode="auto">
          <a:xfrm>
            <a:off x="0" y="-114300"/>
            <a:ext cx="1219200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L'INTELLIGENCE ECONOMIQUE, L'ECONOMIE DOMESTIQUE ET LE DEVELOPPEMENT DURABLE: TROIS PILIERS POUR UN AVENIR PROSPERE</a:t>
            </a:r>
            <a:endParaRPr kumimoji="0" lang="fr-FR" sz="1800" b="0" i="0" u="none" strike="noStrike" cap="none" normalizeH="0" baseline="0" dirty="0" smtClean="0">
              <a:ln>
                <a:noFill/>
              </a:ln>
              <a:solidFill>
                <a:schemeClr val="bg1"/>
              </a:solidFill>
              <a:effectLst/>
              <a:latin typeface="Arial" pitchFamily="34" charset="0"/>
              <a:cs typeface="Arial" pitchFamily="34" charset="0"/>
            </a:endParaRPr>
          </a:p>
        </p:txBody>
      </p:sp>
    </p:spTree>
    <p:extLst>
      <p:ext uri="{BB962C8B-B14F-4D97-AF65-F5344CB8AC3E}">
        <p14:creationId xmlns:p14="http://schemas.microsoft.com/office/powerpoint/2010/main" xmlns="" val="1766201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508601F-259D-0AF8-CCD7-C4DF9F12EDA4}"/>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xmlns="" id="{92D304EC-E088-1360-9991-5E5D4A98979E}"/>
              </a:ext>
            </a:extLst>
          </p:cNvPr>
          <p:cNvPicPr>
            <a:picLocks noChangeAspect="1"/>
          </p:cNvPicPr>
          <p:nvPr/>
        </p:nvPicPr>
        <p:blipFill>
          <a:blip r:embed="rId2"/>
          <a:stretch>
            <a:fillRect/>
          </a:stretch>
        </p:blipFill>
        <p:spPr>
          <a:xfrm>
            <a:off x="11003280" y="79618"/>
            <a:ext cx="1127760" cy="1302709"/>
          </a:xfrm>
          <a:prstGeom prst="rect">
            <a:avLst/>
          </a:prstGeom>
        </p:spPr>
      </p:pic>
      <p:sp>
        <p:nvSpPr>
          <p:cNvPr id="2" name="عنصر نائب للمحتوى 4">
            <a:extLst>
              <a:ext uri="{FF2B5EF4-FFF2-40B4-BE49-F238E27FC236}">
                <a16:creationId xmlns:a16="http://schemas.microsoft.com/office/drawing/2014/main" xmlns="" id="{C58E936A-A31A-038E-C82F-77585BA8B038}"/>
              </a:ext>
            </a:extLst>
          </p:cNvPr>
          <p:cNvSpPr txBox="1">
            <a:spLocks/>
          </p:cNvSpPr>
          <p:nvPr/>
        </p:nvSpPr>
        <p:spPr>
          <a:xfrm>
            <a:off x="335280" y="1640909"/>
            <a:ext cx="11623040" cy="5451049"/>
          </a:xfrm>
          <a:prstGeom prst="rect">
            <a:avLst/>
          </a:prstGeom>
        </p:spPr>
        <p:txBody>
          <a:bodyPr vert="horz" lIns="91440" tIns="45720" rIns="91440" bIns="45720" rtlCol="1">
            <a:norm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defRPr/>
            </a:pPr>
            <a:r>
              <a:rPr lang="fr-FR" sz="4400" dirty="0" smtClean="0">
                <a:latin typeface="Times New Roman" pitchFamily="18" charset="0"/>
                <a:cs typeface="Times New Roman" pitchFamily="18" charset="0"/>
              </a:rPr>
              <a:t>L’intelligence économique, l'économie domestique et le développement durable sont des concepts clés qui jouent un rôle important dans la promotion d'une économie prospère et durable. Dans cette étude, nous allons explorer ces trois domaines et discuter de leur interrelation, ainsi que de leur impact sur la croissance économique à long terme.</a:t>
            </a:r>
          </a:p>
          <a:p>
            <a:pPr marL="0" marR="0" lvl="0" indent="0" algn="ctr" defTabSz="914400" rtl="1" eaLnBrk="1" fontAlgn="auto" latinLnBrk="0" hangingPunct="1">
              <a:lnSpc>
                <a:spcPct val="90000"/>
              </a:lnSpc>
              <a:spcBef>
                <a:spcPts val="1000"/>
              </a:spcBef>
              <a:spcAft>
                <a:spcPts val="0"/>
              </a:spcAft>
              <a:buClrTx/>
              <a:buSzTx/>
              <a:buNone/>
              <a:tabLst/>
              <a:defRPr/>
            </a:pPr>
            <a:endParaRPr kumimoji="0" lang="ar-SA" sz="4400" b="0" i="0" u="none" strike="noStrike" kern="1200" cap="none" spc="0" normalizeH="0" baseline="0" noProof="0" dirty="0">
              <a:ln>
                <a:noFill/>
              </a:ln>
              <a:solidFill>
                <a:sysClr val="windowText" lastClr="000000"/>
              </a:solidFill>
              <a:effectLst/>
              <a:uLnTx/>
              <a:uFillTx/>
              <a:latin typeface="Calibri"/>
              <a:ea typeface="+mn-ea"/>
              <a:cs typeface="Arial" panose="020B0604020202020204" pitchFamily="34" charset="0"/>
            </a:endParaRPr>
          </a:p>
        </p:txBody>
      </p:sp>
      <p:sp>
        <p:nvSpPr>
          <p:cNvPr id="8" name="Rectangle 7"/>
          <p:cNvSpPr/>
          <p:nvPr/>
        </p:nvSpPr>
        <p:spPr>
          <a:xfrm>
            <a:off x="1465545" y="223140"/>
            <a:ext cx="9419574" cy="1015663"/>
          </a:xfrm>
          <a:prstGeom prst="rect">
            <a:avLst/>
          </a:prstGeom>
        </p:spPr>
        <p:style>
          <a:lnRef idx="3">
            <a:schemeClr val="lt1"/>
          </a:lnRef>
          <a:fillRef idx="1">
            <a:schemeClr val="accent4"/>
          </a:fillRef>
          <a:effectRef idx="1">
            <a:schemeClr val="accent4"/>
          </a:effectRef>
          <a:fontRef idx="minor">
            <a:schemeClr val="lt1"/>
          </a:fontRef>
        </p:style>
        <p:txBody>
          <a:bodyPr wrap="square" lIns="91440" tIns="45720" rIns="91440" bIns="4572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جامعة الشهيد الشيخ العربي التبسي –تبسة –</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مخبر استراتيجيات التنويع الاقتصادي من اجل تحقيق الامن الغذائي .الصحي . الطاقوي</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المؤتمر الدولي حول : أهمية الذكاء الاقتصادي في تحقيق أهداف التنمية المستدامة رؤى وتحديات </a:t>
            </a:r>
            <a:endParaRPr lang="fr-FR" sz="2000" b="1" cap="none" spc="0" dirty="0">
              <a:ln w="17780" cmpd="sng">
                <a:solidFill>
                  <a:srgbClr val="FFFFFF"/>
                </a:solidFill>
                <a:prstDash val="solid"/>
                <a:miter lim="800000"/>
              </a:ln>
              <a:solidFill>
                <a:schemeClr val="bg1"/>
              </a:solidFill>
              <a:effectLst>
                <a:outerShdw blurRad="50800" algn="tl" rotWithShape="0">
                  <a:srgbClr val="000000"/>
                </a:outerShdw>
              </a:effectLst>
            </a:endParaRPr>
          </a:p>
        </p:txBody>
      </p:sp>
      <p:pic>
        <p:nvPicPr>
          <p:cNvPr id="9" name="Image 8"/>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87889" y="157735"/>
            <a:ext cx="1247173" cy="1146471"/>
          </a:xfrm>
          <a:prstGeom prst="rect">
            <a:avLst/>
          </a:prstGeom>
          <a:noFill/>
          <a:ln>
            <a:noFill/>
          </a:ln>
        </p:spPr>
      </p:pic>
      <p:sp>
        <p:nvSpPr>
          <p:cNvPr id="7169" name="Rectangle 1"/>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222222"/>
                </a:solidFill>
                <a:effectLst/>
                <a:latin typeface="Calibri" pitchFamily="34" charset="0"/>
                <a:ea typeface="Times New Roman" pitchFamily="18" charset="0"/>
                <a:cs typeface="Arial" pitchFamily="34" charset="0"/>
              </a:rPr>
              <a:t>L'Intelligence économique, l'économie domestique et le développement durable sont des concepts clés qui jouent un rôle important dans la promotion d'une économie prospère et durable. Dans cet article, nous allons explorer ces trois domaines et discuter de leur interrelation, ainsi que de leur impact sur la croissance économique à long terme.</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223222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a:extLst>
              <a:ext uri="{FF2B5EF4-FFF2-40B4-BE49-F238E27FC236}">
                <a16:creationId xmlns:a16="http://schemas.microsoft.com/office/drawing/2014/main" xmlns="" id="{C896B00A-D314-9ACF-3328-6351E25C9D90}"/>
              </a:ext>
            </a:extLst>
          </p:cNvPr>
          <p:cNvPicPr>
            <a:picLocks noChangeAspect="1"/>
          </p:cNvPicPr>
          <p:nvPr/>
        </p:nvPicPr>
        <p:blipFill>
          <a:blip r:embed="rId2" cstate="print"/>
          <a:stretch>
            <a:fillRect/>
          </a:stretch>
        </p:blipFill>
        <p:spPr>
          <a:xfrm>
            <a:off x="11064240" y="250664"/>
            <a:ext cx="1127760" cy="1015664"/>
          </a:xfrm>
          <a:prstGeom prst="rect">
            <a:avLst/>
          </a:prstGeom>
        </p:spPr>
      </p:pic>
      <p:sp>
        <p:nvSpPr>
          <p:cNvPr id="9" name="عنصر نائب للمحتوى 4">
            <a:extLst>
              <a:ext uri="{FF2B5EF4-FFF2-40B4-BE49-F238E27FC236}">
                <a16:creationId xmlns:a16="http://schemas.microsoft.com/office/drawing/2014/main" xmlns="" id="{F5E20C11-1530-A217-FEE3-0EA32052B36A}"/>
              </a:ext>
            </a:extLst>
          </p:cNvPr>
          <p:cNvSpPr txBox="1">
            <a:spLocks/>
          </p:cNvSpPr>
          <p:nvPr/>
        </p:nvSpPr>
        <p:spPr>
          <a:xfrm>
            <a:off x="838200" y="1342568"/>
            <a:ext cx="11211560" cy="4834395"/>
          </a:xfrm>
          <a:prstGeom prst="rect">
            <a:avLst/>
          </a:prstGeom>
        </p:spPr>
        <p:txBody>
          <a:bodyPr vert="horz" lIns="91440" tIns="45720" rIns="91440" bIns="45720" rtlCol="1">
            <a:norm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fr-FR" sz="4000" dirty="0" smtClean="0">
                <a:latin typeface="Times New Roman" pitchFamily="18" charset="0"/>
                <a:cs typeface="Times New Roman" pitchFamily="18" charset="0"/>
              </a:rPr>
              <a:t>Notre contribution intitulée </a:t>
            </a:r>
            <a:r>
              <a:rPr lang="fr-FR" sz="4000" b="1" dirty="0" smtClean="0">
                <a:latin typeface="Times New Roman" pitchFamily="18" charset="0"/>
                <a:cs typeface="Times New Roman" pitchFamily="18" charset="0"/>
              </a:rPr>
              <a:t>« L'intelligence économique, l'économie domestique et le développement durable: trois piliers pour un avenir prospère »</a:t>
            </a:r>
            <a:r>
              <a:rPr lang="fr-FR" sz="4000" dirty="0" smtClean="0">
                <a:latin typeface="Times New Roman" pitchFamily="18" charset="0"/>
                <a:cs typeface="Times New Roman" pitchFamily="18" charset="0"/>
              </a:rPr>
              <a:t> est de répondre à </a:t>
            </a:r>
            <a:r>
              <a:rPr lang="fr-FR" sz="4000" b="1" dirty="0" smtClean="0">
                <a:latin typeface="Times New Roman" pitchFamily="18" charset="0"/>
                <a:cs typeface="Times New Roman" pitchFamily="18" charset="0"/>
              </a:rPr>
              <a:t>la problématique</a:t>
            </a:r>
            <a:r>
              <a:rPr lang="fr-FR" sz="4000" dirty="0" smtClean="0">
                <a:latin typeface="Times New Roman" pitchFamily="18" charset="0"/>
                <a:cs typeface="Times New Roman" pitchFamily="18" charset="0"/>
              </a:rPr>
              <a:t> suivante :</a:t>
            </a:r>
          </a:p>
          <a:p>
            <a:pPr algn="ctr"/>
            <a:r>
              <a:rPr lang="fr-FR" sz="4000" b="1" dirty="0" smtClean="0">
                <a:latin typeface="Times New Roman" pitchFamily="18" charset="0"/>
                <a:cs typeface="Times New Roman" pitchFamily="18" charset="0"/>
              </a:rPr>
              <a:t>"Comment l'intelligence économique et l'économie domestique peuvent-elles contribuer au développement durable ? »</a:t>
            </a:r>
            <a:endParaRPr lang="fr-FR" sz="4000" dirty="0" smtClean="0">
              <a:latin typeface="Times New Roman" pitchFamily="18" charset="0"/>
              <a:cs typeface="Times New Roman" pitchFamily="18" charset="0"/>
            </a:endParaRPr>
          </a:p>
        </p:txBody>
      </p:sp>
      <p:sp>
        <p:nvSpPr>
          <p:cNvPr id="8" name="Rectangle 7"/>
          <p:cNvSpPr/>
          <p:nvPr/>
        </p:nvSpPr>
        <p:spPr>
          <a:xfrm>
            <a:off x="1435063" y="217529"/>
            <a:ext cx="9568215" cy="1015663"/>
          </a:xfrm>
          <a:prstGeom prst="rect">
            <a:avLst/>
          </a:prstGeom>
        </p:spPr>
        <p:style>
          <a:lnRef idx="3">
            <a:schemeClr val="lt1"/>
          </a:lnRef>
          <a:fillRef idx="1">
            <a:schemeClr val="accent4"/>
          </a:fillRef>
          <a:effectRef idx="1">
            <a:schemeClr val="accent4"/>
          </a:effectRef>
          <a:fontRef idx="minor">
            <a:schemeClr val="lt1"/>
          </a:fontRef>
        </p:style>
        <p:txBody>
          <a:bodyPr wrap="square" lIns="91440" tIns="45720" rIns="91440" bIns="4572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جامعة الشهيد الشيخ العربي التبسي –تبسة –</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مخبر استراتيجيات التنويع الاقتصادي من اجل تحقيق الامن الغذائي .الصحي . الطاقوي</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المؤتمر الدولي حول : أهمية الذكاء الاقتصادي في تحقيق أهداف التنمية المستدامة رؤى وتحديات </a:t>
            </a:r>
            <a:endParaRPr lang="fr-FR" sz="2000" b="1" cap="none" spc="0" dirty="0">
              <a:ln w="17780" cmpd="sng">
                <a:solidFill>
                  <a:srgbClr val="FFFFFF"/>
                </a:solidFill>
                <a:prstDash val="solid"/>
                <a:miter lim="800000"/>
              </a:ln>
              <a:solidFill>
                <a:schemeClr val="bg1"/>
              </a:solidFill>
              <a:effectLst>
                <a:outerShdw blurRad="50800" algn="tl" rotWithShape="0">
                  <a:srgbClr val="000000"/>
                </a:outerShdw>
              </a:effectLst>
            </a:endParaRPr>
          </a:p>
        </p:txBody>
      </p:sp>
      <p:pic>
        <p:nvPicPr>
          <p:cNvPr id="10" name="Image 9"/>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87890" y="238138"/>
            <a:ext cx="1247173" cy="1015664"/>
          </a:xfrm>
          <a:prstGeom prst="rect">
            <a:avLst/>
          </a:prstGeom>
          <a:noFill/>
          <a:ln>
            <a:noFill/>
          </a:ln>
        </p:spPr>
      </p:pic>
    </p:spTree>
    <p:extLst>
      <p:ext uri="{BB962C8B-B14F-4D97-AF65-F5344CB8AC3E}">
        <p14:creationId xmlns:p14="http://schemas.microsoft.com/office/powerpoint/2010/main" xmlns="" val="36585572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DDAA7E8-8744-11E7-55E5-84D956DA95FD}"/>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xmlns="" id="{0A4C4079-8511-3DA6-7936-37A25FA6C9B6}"/>
              </a:ext>
            </a:extLst>
          </p:cNvPr>
          <p:cNvPicPr>
            <a:picLocks noChangeAspect="1"/>
          </p:cNvPicPr>
          <p:nvPr/>
        </p:nvPicPr>
        <p:blipFill>
          <a:blip r:embed="rId2" cstate="print"/>
          <a:stretch>
            <a:fillRect/>
          </a:stretch>
        </p:blipFill>
        <p:spPr>
          <a:xfrm>
            <a:off x="11033760" y="92332"/>
            <a:ext cx="1127760" cy="1015664"/>
          </a:xfrm>
          <a:prstGeom prst="rect">
            <a:avLst/>
          </a:prstGeom>
        </p:spPr>
      </p:pic>
      <p:sp>
        <p:nvSpPr>
          <p:cNvPr id="2" name="عنصر نائب للمحتوى 4">
            <a:extLst>
              <a:ext uri="{FF2B5EF4-FFF2-40B4-BE49-F238E27FC236}">
                <a16:creationId xmlns:a16="http://schemas.microsoft.com/office/drawing/2014/main" xmlns="" id="{4EDEE21A-EB1A-2F42-AB96-0AE1F00E7EF3}"/>
              </a:ext>
            </a:extLst>
          </p:cNvPr>
          <p:cNvSpPr txBox="1">
            <a:spLocks/>
          </p:cNvSpPr>
          <p:nvPr/>
        </p:nvSpPr>
        <p:spPr>
          <a:xfrm>
            <a:off x="838200" y="1432560"/>
            <a:ext cx="11191240" cy="4744403"/>
          </a:xfrm>
          <a:prstGeom prst="rect">
            <a:avLst/>
          </a:prstGeom>
        </p:spPr>
        <p:txBody>
          <a:bodyPr vert="horz" lIns="91440" tIns="45720" rIns="91440" bIns="45720" rtlCol="1">
            <a:normAutofit lnSpcReduction="10000"/>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fr-FR" b="1" dirty="0" err="1" smtClean="0">
                <a:latin typeface="Times New Roman" pitchFamily="18" charset="0"/>
                <a:cs typeface="Times New Roman" pitchFamily="18" charset="0"/>
              </a:rPr>
              <a:t>Méthodologie</a:t>
            </a:r>
            <a:r>
              <a:rPr lang="fr-FR" dirty="0" err="1" smtClean="0">
                <a:latin typeface="Times New Roman" pitchFamily="18" charset="0"/>
                <a:cs typeface="Times New Roman" pitchFamily="18" charset="0"/>
              </a:rPr>
              <a:t>:nous</a:t>
            </a:r>
            <a:r>
              <a:rPr lang="fr-FR" dirty="0" smtClean="0">
                <a:latin typeface="Times New Roman" pitchFamily="18" charset="0"/>
                <a:cs typeface="Times New Roman" pitchFamily="18" charset="0"/>
              </a:rPr>
              <a:t> avons utilisé une approche qualitative pour explorer les liens entre l'intelligence économique, l'économie domestique et le développement durable. </a:t>
            </a:r>
          </a:p>
          <a:p>
            <a:pPr algn="ctr"/>
            <a:r>
              <a:rPr lang="fr-FR" dirty="0" smtClean="0">
                <a:latin typeface="Times New Roman" pitchFamily="18" charset="0"/>
                <a:cs typeface="Times New Roman" pitchFamily="18" charset="0"/>
              </a:rPr>
              <a:t>Nous nous sommes appuyées sur une revue de la littérature existante , notamment des recherches académiques, des rapports gouvernementaux et des études de cas, afin de recueillir des informations pertinentes. Nous avons fait également un résumé d’entretiens qualitatifs réalisés avec des experts dans le domaine de l'intelligence économique, de l'économie domestique et du développement durable, des perspectives et des exemples concrets de bonnes pratiques trouvés dans les différentes études et enquêtes.</a:t>
            </a:r>
          </a:p>
          <a:p>
            <a:r>
              <a:rPr lang="fr-FR" sz="2400" dirty="0" smtClean="0"/>
              <a:t> </a:t>
            </a:r>
          </a:p>
        </p:txBody>
      </p:sp>
      <p:sp>
        <p:nvSpPr>
          <p:cNvPr id="8" name="Rectangle 7"/>
          <p:cNvSpPr/>
          <p:nvPr/>
        </p:nvSpPr>
        <p:spPr>
          <a:xfrm>
            <a:off x="1352810" y="92332"/>
            <a:ext cx="9680950" cy="1015663"/>
          </a:xfrm>
          <a:prstGeom prst="rect">
            <a:avLst/>
          </a:prstGeom>
        </p:spPr>
        <p:style>
          <a:lnRef idx="3">
            <a:schemeClr val="lt1"/>
          </a:lnRef>
          <a:fillRef idx="1">
            <a:schemeClr val="accent4"/>
          </a:fillRef>
          <a:effectRef idx="1">
            <a:schemeClr val="accent4"/>
          </a:effectRef>
          <a:fontRef idx="minor">
            <a:schemeClr val="lt1"/>
          </a:fontRef>
        </p:style>
        <p:txBody>
          <a:bodyPr wrap="square" lIns="91440" tIns="45720" rIns="91440" bIns="4572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جامعة الشهيد الشيخ العربي التبسي –تبسة –</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مخبر استراتيجيات التنويع الاقتصادي من اجل تحقيق الامن الغذائي .الصحي . الطاقوي</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المؤتمر الدولي حول : أهمية الذكاء الاقتصادي في تحقيق أهداف التنمية المستدامة رؤى وتحديات </a:t>
            </a:r>
            <a:endParaRPr lang="fr-FR" sz="2000" b="1" cap="none" spc="0" dirty="0">
              <a:ln w="17780" cmpd="sng">
                <a:solidFill>
                  <a:srgbClr val="FFFFFF"/>
                </a:solidFill>
                <a:prstDash val="solid"/>
                <a:miter lim="800000"/>
              </a:ln>
              <a:solidFill>
                <a:schemeClr val="bg1"/>
              </a:solidFill>
              <a:effectLst>
                <a:outerShdw blurRad="50800" algn="tl" rotWithShape="0">
                  <a:srgbClr val="000000"/>
                </a:outerShdw>
              </a:effectLst>
            </a:endParaRPr>
          </a:p>
        </p:txBody>
      </p:sp>
      <p:pic>
        <p:nvPicPr>
          <p:cNvPr id="9" name="Image 8"/>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87890" y="92332"/>
            <a:ext cx="1247173" cy="1015664"/>
          </a:xfrm>
          <a:prstGeom prst="rect">
            <a:avLst/>
          </a:prstGeom>
          <a:noFill/>
          <a:ln>
            <a:noFill/>
          </a:ln>
        </p:spPr>
      </p:pic>
    </p:spTree>
    <p:extLst>
      <p:ext uri="{BB962C8B-B14F-4D97-AF65-F5344CB8AC3E}">
        <p14:creationId xmlns:p14="http://schemas.microsoft.com/office/powerpoint/2010/main" xmlns="" val="18743545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7C31DB3-C107-DF27-F763-5518ADC93871}"/>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xmlns="" id="{9C7E8B49-DEAB-3C6D-D442-AC8ED3A207D9}"/>
              </a:ext>
            </a:extLst>
          </p:cNvPr>
          <p:cNvPicPr>
            <a:picLocks noChangeAspect="1"/>
          </p:cNvPicPr>
          <p:nvPr/>
        </p:nvPicPr>
        <p:blipFill>
          <a:blip r:embed="rId2" cstate="print"/>
          <a:stretch>
            <a:fillRect/>
          </a:stretch>
        </p:blipFill>
        <p:spPr>
          <a:xfrm>
            <a:off x="11064240" y="66504"/>
            <a:ext cx="1127760" cy="1015664"/>
          </a:xfrm>
          <a:prstGeom prst="rect">
            <a:avLst/>
          </a:prstGeom>
        </p:spPr>
      </p:pic>
      <p:sp>
        <p:nvSpPr>
          <p:cNvPr id="2" name="عنصر نائب للمحتوى 4">
            <a:extLst>
              <a:ext uri="{FF2B5EF4-FFF2-40B4-BE49-F238E27FC236}">
                <a16:creationId xmlns:a16="http://schemas.microsoft.com/office/drawing/2014/main" xmlns="" id="{687259CF-D05D-4B6A-CC0B-26CE3CF2537B}"/>
              </a:ext>
            </a:extLst>
          </p:cNvPr>
          <p:cNvSpPr txBox="1">
            <a:spLocks/>
          </p:cNvSpPr>
          <p:nvPr/>
        </p:nvSpPr>
        <p:spPr>
          <a:xfrm>
            <a:off x="838200" y="1342568"/>
            <a:ext cx="11160760" cy="5241112"/>
          </a:xfrm>
          <a:prstGeom prst="rect">
            <a:avLst/>
          </a:prstGeom>
        </p:spPr>
        <p:txBody>
          <a:bodyPr vert="horz" lIns="91440" tIns="45720" rIns="91440" bIns="45720" rtlCol="1">
            <a:normAutofit lnSpcReduction="10000"/>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kumimoji="0" lang="fr-FR" sz="4000" b="1" i="0" u="none" strike="noStrike" kern="1200" cap="none" spc="0" normalizeH="0" baseline="0" noProof="0" dirty="0" smtClean="0">
                <a:ln>
                  <a:noFill/>
                </a:ln>
                <a:solidFill>
                  <a:prstClr val="black"/>
                </a:solidFill>
                <a:effectLst/>
                <a:uLnTx/>
                <a:uFillTx/>
                <a:latin typeface="Times New Roman" pitchFamily="18" charset="0"/>
                <a:cs typeface="Times New Roman" pitchFamily="18" charset="0"/>
              </a:rPr>
              <a:t>Objectifs de notre contribution :</a:t>
            </a:r>
            <a:r>
              <a:rPr lang="fr-FR" sz="4000" b="1" dirty="0" smtClean="0">
                <a:latin typeface="Times New Roman" pitchFamily="18" charset="0"/>
                <a:cs typeface="Times New Roman" pitchFamily="18" charset="0"/>
              </a:rPr>
              <a:t>comment l'intelligence économique et l'économie domestique peuvent-elles être des leviers pour promouvoir un développement durable, en prenant en compte les enjeux sociaux et environnementaux. L’étude mettra en évidence les liens entre ces trois concepts et discutera de leur importance dans la construction d'une économie prospère et respectueuse de l'environnement.</a:t>
            </a:r>
            <a:endParaRPr lang="fr-FR" sz="4000" b="1" dirty="0">
              <a:latin typeface="Times New Roman" pitchFamily="18" charset="0"/>
              <a:cs typeface="Times New Roman" pitchFamily="18" charset="0"/>
            </a:endParaRPr>
          </a:p>
        </p:txBody>
      </p:sp>
      <p:sp>
        <p:nvSpPr>
          <p:cNvPr id="8" name="Rectangle 7"/>
          <p:cNvSpPr/>
          <p:nvPr/>
        </p:nvSpPr>
        <p:spPr>
          <a:xfrm>
            <a:off x="1385100" y="66505"/>
            <a:ext cx="9679140" cy="1015663"/>
          </a:xfrm>
          <a:prstGeom prst="rect">
            <a:avLst/>
          </a:prstGeom>
        </p:spPr>
        <p:style>
          <a:lnRef idx="3">
            <a:schemeClr val="lt1"/>
          </a:lnRef>
          <a:fillRef idx="1">
            <a:schemeClr val="accent4"/>
          </a:fillRef>
          <a:effectRef idx="1">
            <a:schemeClr val="accent4"/>
          </a:effectRef>
          <a:fontRef idx="minor">
            <a:schemeClr val="lt1"/>
          </a:fontRef>
        </p:style>
        <p:txBody>
          <a:bodyPr wrap="square" lIns="91440" tIns="45720" rIns="91440" bIns="4572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جامعة الشهيد الشيخ العربي التبسي –تبسة –</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مخبر استراتيجيات التنويع الاقتصادي من اجل تحقيق الامن الغذائي .الصحي . الطاقوي</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المؤتمر الدولي حول : أهمية الذكاء الاقتصادي في تحقيق أهداف التنمية المستدامة رؤى وتحديات </a:t>
            </a:r>
            <a:endParaRPr lang="fr-FR" sz="2000" b="1" cap="none" spc="0" dirty="0">
              <a:ln w="17780" cmpd="sng">
                <a:solidFill>
                  <a:srgbClr val="FFFFFF"/>
                </a:solidFill>
                <a:prstDash val="solid"/>
                <a:miter lim="800000"/>
              </a:ln>
              <a:solidFill>
                <a:schemeClr val="bg1"/>
              </a:solidFill>
              <a:effectLst>
                <a:outerShdw blurRad="50800" algn="tl" rotWithShape="0">
                  <a:srgbClr val="000000"/>
                </a:outerShdw>
              </a:effectLst>
            </a:endParaRPr>
          </a:p>
        </p:txBody>
      </p:sp>
      <p:pic>
        <p:nvPicPr>
          <p:cNvPr id="9" name="Image 8"/>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87891" y="66503"/>
            <a:ext cx="1197210" cy="1015663"/>
          </a:xfrm>
          <a:prstGeom prst="rect">
            <a:avLst/>
          </a:prstGeom>
          <a:noFill/>
          <a:ln>
            <a:noFill/>
          </a:ln>
        </p:spPr>
      </p:pic>
    </p:spTree>
    <p:extLst>
      <p:ext uri="{BB962C8B-B14F-4D97-AF65-F5344CB8AC3E}">
        <p14:creationId xmlns:p14="http://schemas.microsoft.com/office/powerpoint/2010/main" xmlns="" val="40932266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A3E8153-543E-5B46-EBD9-0A6B47ECE147}"/>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xmlns="" id="{E4E9AABD-E266-1A84-0A33-845D1BCC81C1}"/>
              </a:ext>
            </a:extLst>
          </p:cNvPr>
          <p:cNvPicPr>
            <a:picLocks noChangeAspect="1"/>
          </p:cNvPicPr>
          <p:nvPr/>
        </p:nvPicPr>
        <p:blipFill>
          <a:blip r:embed="rId2"/>
          <a:stretch>
            <a:fillRect/>
          </a:stretch>
        </p:blipFill>
        <p:spPr>
          <a:xfrm>
            <a:off x="11033760" y="1"/>
            <a:ext cx="1127760" cy="1200329"/>
          </a:xfrm>
          <a:prstGeom prst="rect">
            <a:avLst/>
          </a:prstGeom>
        </p:spPr>
      </p:pic>
      <p:sp>
        <p:nvSpPr>
          <p:cNvPr id="2" name="عنصر نائب للمحتوى 4">
            <a:extLst>
              <a:ext uri="{FF2B5EF4-FFF2-40B4-BE49-F238E27FC236}">
                <a16:creationId xmlns:a16="http://schemas.microsoft.com/office/drawing/2014/main" xmlns="" id="{199CA90F-B84C-BFD6-1838-35343C3BBEEF}"/>
              </a:ext>
            </a:extLst>
          </p:cNvPr>
          <p:cNvSpPr txBox="1">
            <a:spLocks/>
          </p:cNvSpPr>
          <p:nvPr/>
        </p:nvSpPr>
        <p:spPr>
          <a:xfrm>
            <a:off x="838200" y="1422400"/>
            <a:ext cx="11160760" cy="4754563"/>
          </a:xfrm>
          <a:prstGeom prst="rect">
            <a:avLst/>
          </a:prstGeom>
        </p:spPr>
        <p:txBody>
          <a:bodyPr vert="horz" lIns="91440" tIns="45720" rIns="91440" bIns="45720" rtlCol="1">
            <a:no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fr-FR" b="1" dirty="0" smtClean="0">
                <a:latin typeface="Times New Roman" pitchFamily="18" charset="0"/>
                <a:cs typeface="Times New Roman" pitchFamily="18" charset="0"/>
              </a:rPr>
              <a:t> COMMENT L'INTELLIGENCE ECONOMIQUE PEUT-ETRE INTEGREE DANS LES PRATIQUES DE L'ECONOMIE DOMESTIQUE POUR FAVORISER LE DEVELOPPEMENT DURABLE ?</a:t>
            </a:r>
            <a:endParaRPr lang="fr-FR" dirty="0" smtClean="0">
              <a:latin typeface="Times New Roman" pitchFamily="18" charset="0"/>
              <a:cs typeface="Times New Roman" pitchFamily="18" charset="0"/>
            </a:endParaRPr>
          </a:p>
          <a:p>
            <a:pPr algn="ctr"/>
            <a:r>
              <a:rPr lang="fr-FR" dirty="0" smtClean="0">
                <a:latin typeface="Times New Roman" pitchFamily="18" charset="0"/>
                <a:cs typeface="Times New Roman" pitchFamily="18" charset="0"/>
              </a:rPr>
              <a:t>L'intelligence économique (IE), qui repose sur la collecte, l'analyse et l'exploitation stratégique d'informations, peut être utilisée dans le cadre de l'économie domestique pour promouvoir le développement durable comme par exemple, l’optimisation des achats et gestion des ressources, l’amélioration de l'efficacité énergétique,  la réduction des déchets , l’éducation et transmission des pratiques durables , l’investissement durable , la mobilisation communautaire et partenariats locaux etc.</a:t>
            </a:r>
          </a:p>
          <a:p>
            <a:pPr lvl="0" algn="ctr">
              <a:defRPr/>
            </a:pPr>
            <a:endParaRPr kumimoji="0" lang="ar-LY" b="0" i="0" u="none" strike="noStrike" kern="1200" cap="none" spc="0" normalizeH="0" baseline="0" noProof="0" dirty="0">
              <a:ln>
                <a:noFill/>
              </a:ln>
              <a:solidFill>
                <a:prstClr val="black"/>
              </a:solidFill>
              <a:effectLst/>
              <a:uLnTx/>
              <a:uFillTx/>
              <a:latin typeface="Times New Roman" pitchFamily="18" charset="0"/>
              <a:cs typeface="Times New Roman" pitchFamily="18" charset="0"/>
            </a:endParaRPr>
          </a:p>
        </p:txBody>
      </p:sp>
      <p:sp>
        <p:nvSpPr>
          <p:cNvPr id="8" name="Rectangle 7"/>
          <p:cNvSpPr/>
          <p:nvPr/>
        </p:nvSpPr>
        <p:spPr>
          <a:xfrm>
            <a:off x="1465544" y="217529"/>
            <a:ext cx="9568215" cy="1015663"/>
          </a:xfrm>
          <a:prstGeom prst="rect">
            <a:avLst/>
          </a:prstGeom>
        </p:spPr>
        <p:style>
          <a:lnRef idx="3">
            <a:schemeClr val="lt1"/>
          </a:lnRef>
          <a:fillRef idx="1">
            <a:schemeClr val="accent4"/>
          </a:fillRef>
          <a:effectRef idx="1">
            <a:schemeClr val="accent4"/>
          </a:effectRef>
          <a:fontRef idx="minor">
            <a:schemeClr val="lt1"/>
          </a:fontRef>
        </p:style>
        <p:txBody>
          <a:bodyPr wrap="square" lIns="91440" tIns="45720" rIns="91440" bIns="4572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جامعة الشهيد الشيخ العربي التبسي –تبسة </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مخبر استراتيجيات التنويع الاقتصادي من اجل تحقيق الامن الغذائي .الصحي . الطاقوي</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المؤتمر الدولي حول : أهمية الذكاء </a:t>
            </a:r>
            <a:r>
              <a:rPr kumimoji="0" lang="ar-DZ" sz="2000" b="1" i="0" u="none" strike="noStrike" kern="1200" cap="none" spc="0" normalizeH="0" baseline="0" noProof="0" dirty="0" smtClean="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لاقتصادي </a:t>
            </a: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في تحقيق أهداف التنمية المستدامة رؤى وتحديات </a:t>
            </a:r>
            <a:endParaRPr lang="fr-FR" sz="2000" b="1" cap="none" spc="0" dirty="0">
              <a:ln w="17780" cmpd="sng">
                <a:solidFill>
                  <a:srgbClr val="FFFFFF"/>
                </a:solidFill>
                <a:prstDash val="solid"/>
                <a:miter lim="800000"/>
              </a:ln>
              <a:solidFill>
                <a:schemeClr val="bg1"/>
              </a:solidFill>
              <a:effectLst>
                <a:outerShdw blurRad="50800" algn="tl" rotWithShape="0">
                  <a:srgbClr val="000000"/>
                </a:outerShdw>
              </a:effectLst>
            </a:endParaRPr>
          </a:p>
        </p:txBody>
      </p:sp>
      <p:pic>
        <p:nvPicPr>
          <p:cNvPr id="9" name="Image 8"/>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18371" y="228970"/>
            <a:ext cx="1247173" cy="1015664"/>
          </a:xfrm>
          <a:prstGeom prst="rect">
            <a:avLst/>
          </a:prstGeom>
          <a:noFill/>
          <a:ln>
            <a:noFill/>
          </a:ln>
        </p:spPr>
      </p:pic>
    </p:spTree>
    <p:extLst>
      <p:ext uri="{BB962C8B-B14F-4D97-AF65-F5344CB8AC3E}">
        <p14:creationId xmlns:p14="http://schemas.microsoft.com/office/powerpoint/2010/main" xmlns="" val="26435647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554ECA7-C1C7-C765-BDE0-8A86340F15B4}"/>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xmlns="" id="{F1FA1304-47EE-6A7F-52BF-B1FD1E8F932D}"/>
              </a:ext>
            </a:extLst>
          </p:cNvPr>
          <p:cNvPicPr>
            <a:picLocks noChangeAspect="1"/>
          </p:cNvPicPr>
          <p:nvPr/>
        </p:nvPicPr>
        <p:blipFill>
          <a:blip r:embed="rId2" cstate="print"/>
          <a:stretch>
            <a:fillRect/>
          </a:stretch>
        </p:blipFill>
        <p:spPr>
          <a:xfrm>
            <a:off x="11003280" y="92332"/>
            <a:ext cx="1127760" cy="1015664"/>
          </a:xfrm>
          <a:prstGeom prst="rect">
            <a:avLst/>
          </a:prstGeom>
        </p:spPr>
      </p:pic>
      <p:sp>
        <p:nvSpPr>
          <p:cNvPr id="2" name="عنصر نائب للمحتوى 4">
            <a:extLst>
              <a:ext uri="{FF2B5EF4-FFF2-40B4-BE49-F238E27FC236}">
                <a16:creationId xmlns:a16="http://schemas.microsoft.com/office/drawing/2014/main" xmlns="" id="{A8971B6F-D09C-7F37-2139-729C9B58A6A2}"/>
              </a:ext>
            </a:extLst>
          </p:cNvPr>
          <p:cNvSpPr txBox="1">
            <a:spLocks/>
          </p:cNvSpPr>
          <p:nvPr/>
        </p:nvSpPr>
        <p:spPr>
          <a:xfrm>
            <a:off x="323850" y="1422400"/>
            <a:ext cx="11868150" cy="518795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1">
            <a:noAutofit/>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defRPr/>
            </a:pPr>
            <a:r>
              <a:rPr lang="fr-FR" sz="1400" b="1" dirty="0" smtClean="0">
                <a:latin typeface="Times New Roman"/>
                <a:ea typeface="Calibri"/>
              </a:rPr>
              <a:t>COMMENT LES OUTILS DE L'INTELLIGENCE ECONOMIQUE PEUVENT –ILS ETRE EXPERIMENTES ET EXPLOITES DANS LES PRATIQUES DE L'ECONOMIE DOMESTIQUE EN ALGERIE POUR FAVORISER LE DEVELOPPEMENT DURABLE ( QUELQUES EXPERIENCES DANS LE MONDE)</a:t>
            </a:r>
          </a:p>
          <a:p>
            <a:pPr algn="l">
              <a:defRPr/>
            </a:pPr>
            <a:r>
              <a:rPr lang="fr-FR" sz="1400" b="1" dirty="0" smtClean="0">
                <a:latin typeface="Times New Roman" pitchFamily="18" charset="0"/>
                <a:cs typeface="Times New Roman" pitchFamily="18" charset="0"/>
              </a:rPr>
              <a:t>Pour encourager les ménages algériens à adopter des comportements plus rationnels, durables et responsables, plusieurs outils d’intelligence économique (IE) peuvent- être exploités. En Algérie, comme ailleurs, ces outils peuvent aider les familles à mieux comprendre les implications de leurs choix de consommation et les inciter à adopter des pratiques plus écologiques. Quelques exemples d'outils d'intelligence économique adaptés aux ménages  </a:t>
            </a:r>
          </a:p>
          <a:p>
            <a:pPr algn="l"/>
            <a:r>
              <a:rPr lang="fr-FR" sz="1400" b="1" dirty="0" smtClean="0">
                <a:latin typeface="Times New Roman" pitchFamily="18" charset="0"/>
                <a:cs typeface="Times New Roman" pitchFamily="18" charset="0"/>
              </a:rPr>
              <a:t>1-Applications de veille et de consommation énergétique</a:t>
            </a:r>
          </a:p>
          <a:p>
            <a:pPr algn="l"/>
            <a:r>
              <a:rPr lang="fr-FR" sz="1400" b="1" dirty="0" smtClean="0">
                <a:latin typeface="Times New Roman" pitchFamily="18" charset="0"/>
                <a:cs typeface="Times New Roman" pitchFamily="18" charset="0"/>
              </a:rPr>
              <a:t>2. Plateformes de veille et d’information sur les produits écologiques</a:t>
            </a:r>
            <a:endParaRPr lang="fr-FR" sz="1400" dirty="0" smtClean="0">
              <a:latin typeface="Times New Roman" pitchFamily="18" charset="0"/>
              <a:cs typeface="Times New Roman" pitchFamily="18" charset="0"/>
            </a:endParaRPr>
          </a:p>
          <a:p>
            <a:pPr algn="l"/>
            <a:r>
              <a:rPr lang="fr-FR" sz="1400" b="1" dirty="0" smtClean="0">
                <a:latin typeface="Times New Roman" pitchFamily="18" charset="0"/>
                <a:cs typeface="Times New Roman" pitchFamily="18" charset="0"/>
              </a:rPr>
              <a:t>3. Cartographie des circuits courts et des marchés locaux</a:t>
            </a:r>
            <a:endParaRPr lang="fr-FR" sz="1400" dirty="0" smtClean="0">
              <a:latin typeface="Times New Roman" pitchFamily="18" charset="0"/>
              <a:cs typeface="Times New Roman" pitchFamily="18" charset="0"/>
            </a:endParaRPr>
          </a:p>
          <a:p>
            <a:pPr algn="l"/>
            <a:r>
              <a:rPr lang="fr-FR" sz="1400" b="1" dirty="0" smtClean="0">
                <a:latin typeface="Times New Roman" pitchFamily="18" charset="0"/>
                <a:cs typeface="Times New Roman" pitchFamily="18" charset="0"/>
              </a:rPr>
              <a:t>4. Outils de gestion des déchets et de recyclage</a:t>
            </a:r>
            <a:endParaRPr lang="fr-FR" sz="1400" dirty="0" smtClean="0">
              <a:latin typeface="Times New Roman" pitchFamily="18" charset="0"/>
              <a:cs typeface="Times New Roman" pitchFamily="18" charset="0"/>
            </a:endParaRPr>
          </a:p>
          <a:p>
            <a:pPr algn="l"/>
            <a:r>
              <a:rPr lang="fr-FR" sz="1400" b="1" dirty="0" smtClean="0">
                <a:latin typeface="Times New Roman" pitchFamily="18" charset="0"/>
                <a:cs typeface="Times New Roman" pitchFamily="18" charset="0"/>
              </a:rPr>
              <a:t>5. Applications de partage et de troc</a:t>
            </a:r>
            <a:endParaRPr lang="fr-FR" sz="1400" dirty="0" smtClean="0">
              <a:latin typeface="Times New Roman" pitchFamily="18" charset="0"/>
              <a:cs typeface="Times New Roman" pitchFamily="18" charset="0"/>
            </a:endParaRPr>
          </a:p>
          <a:p>
            <a:pPr algn="l"/>
            <a:r>
              <a:rPr lang="fr-FR" sz="1400" b="1" dirty="0" smtClean="0">
                <a:latin typeface="Times New Roman" pitchFamily="18" charset="0"/>
                <a:cs typeface="Times New Roman" pitchFamily="18" charset="0"/>
              </a:rPr>
              <a:t>6. Calculateurs d’empreinte écologique</a:t>
            </a:r>
            <a:endParaRPr lang="fr-FR" sz="1400" dirty="0" smtClean="0">
              <a:latin typeface="Times New Roman" pitchFamily="18" charset="0"/>
              <a:cs typeface="Times New Roman" pitchFamily="18" charset="0"/>
            </a:endParaRPr>
          </a:p>
          <a:p>
            <a:pPr algn="l"/>
            <a:r>
              <a:rPr lang="fr-FR" sz="1400" b="1" dirty="0" smtClean="0">
                <a:latin typeface="Times New Roman" pitchFamily="18" charset="0"/>
                <a:cs typeface="Times New Roman" pitchFamily="18" charset="0"/>
              </a:rPr>
              <a:t>7. Outils de sensibilisation et d'éducation au développement durable</a:t>
            </a:r>
            <a:endParaRPr lang="fr-FR" sz="1400" dirty="0" smtClean="0">
              <a:latin typeface="Times New Roman" pitchFamily="18" charset="0"/>
              <a:cs typeface="Times New Roman" pitchFamily="18" charset="0"/>
            </a:endParaRPr>
          </a:p>
          <a:p>
            <a:pPr algn="l"/>
            <a:r>
              <a:rPr lang="fr-FR" sz="1400" b="1" dirty="0" smtClean="0">
                <a:latin typeface="Times New Roman" pitchFamily="18" charset="0"/>
                <a:cs typeface="Times New Roman" pitchFamily="18" charset="0"/>
              </a:rPr>
              <a:t>8. Applications de mobilité durable</a:t>
            </a:r>
            <a:endParaRPr lang="fr-FR" sz="1400" dirty="0" smtClean="0">
              <a:latin typeface="Times New Roman" pitchFamily="18" charset="0"/>
              <a:cs typeface="Times New Roman" pitchFamily="18" charset="0"/>
            </a:endParaRPr>
          </a:p>
          <a:p>
            <a:pPr algn="l"/>
            <a:r>
              <a:rPr lang="fr-FR" sz="1400" b="1" dirty="0" smtClean="0">
                <a:latin typeface="Times New Roman" pitchFamily="18" charset="0"/>
                <a:cs typeface="Times New Roman" pitchFamily="18" charset="0"/>
              </a:rPr>
              <a:t>9. Gestion des ressources locales</a:t>
            </a:r>
            <a:endParaRPr lang="fr-FR" sz="1400" dirty="0" smtClean="0">
              <a:latin typeface="Times New Roman" pitchFamily="18" charset="0"/>
              <a:cs typeface="Times New Roman" pitchFamily="18" charset="0"/>
            </a:endParaRPr>
          </a:p>
          <a:p>
            <a:pPr algn="l"/>
            <a:r>
              <a:rPr lang="fr-FR" sz="1400" b="1" dirty="0" smtClean="0">
                <a:latin typeface="Times New Roman" pitchFamily="18" charset="0"/>
                <a:cs typeface="Times New Roman" pitchFamily="18" charset="0"/>
              </a:rPr>
              <a:t>10. Agriculture urbaine et jardins partagés</a:t>
            </a:r>
            <a:endParaRPr lang="fr-FR" sz="1400" dirty="0" smtClean="0">
              <a:latin typeface="Times New Roman" pitchFamily="18" charset="0"/>
              <a:cs typeface="Times New Roman" pitchFamily="18" charset="0"/>
            </a:endParaRPr>
          </a:p>
          <a:p>
            <a:pPr algn="l">
              <a:defRPr/>
            </a:pPr>
            <a:r>
              <a:rPr lang="fr-FR" sz="1400" b="1" dirty="0" smtClean="0">
                <a:latin typeface="Times New Roman" pitchFamily="18" charset="0"/>
                <a:cs typeface="Times New Roman" pitchFamily="18" charset="0"/>
              </a:rPr>
              <a:t> </a:t>
            </a:r>
            <a:endParaRPr kumimoji="0" lang="ar-LY" sz="1400" b="1" i="0" u="none" strike="noStrike" kern="1200" cap="none" spc="0" normalizeH="0" baseline="0" noProof="0" dirty="0">
              <a:ln>
                <a:noFill/>
              </a:ln>
              <a:solidFill>
                <a:prstClr val="black"/>
              </a:solidFill>
              <a:effectLst/>
              <a:uLnTx/>
              <a:uFillTx/>
              <a:latin typeface="Times New Roman" pitchFamily="18" charset="0"/>
              <a:cs typeface="Times New Roman" pitchFamily="18" charset="0"/>
            </a:endParaRPr>
          </a:p>
        </p:txBody>
      </p:sp>
      <p:sp>
        <p:nvSpPr>
          <p:cNvPr id="8" name="Rectangle 7"/>
          <p:cNvSpPr/>
          <p:nvPr/>
        </p:nvSpPr>
        <p:spPr>
          <a:xfrm>
            <a:off x="1435064" y="92332"/>
            <a:ext cx="9568216" cy="101566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lIns="91440" tIns="45720" rIns="91440" bIns="4572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effectLst>
                  <a:outerShdw blurRad="50800" algn="tl" rotWithShape="0">
                    <a:srgbClr val="000000"/>
                  </a:outerShdw>
                </a:effectLst>
                <a:uLnTx/>
                <a:uFillTx/>
                <a:latin typeface="خط سلطاني عريض" pitchFamily="2" charset="-78"/>
                <a:cs typeface="خط سلطاني عريض" pitchFamily="2" charset="-78"/>
              </a:rPr>
              <a:t>جامعة الشهيد الشيخ العربي التبسي –تبسة –</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effectLst>
                  <a:outerShdw blurRad="50800" algn="tl" rotWithShape="0">
                    <a:srgbClr val="000000"/>
                  </a:outerShdw>
                </a:effectLst>
                <a:uLnTx/>
                <a:uFillTx/>
                <a:latin typeface="خط سلطاني عريض" pitchFamily="2" charset="-78"/>
                <a:cs typeface="خط سلطاني عريض" pitchFamily="2" charset="-78"/>
              </a:rPr>
              <a:t>مخبر استراتيجيات التنويع الاقتصادي من اجل تحقيق الامن الغذائي .الصحي . الطاقوي</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effectLst>
                  <a:outerShdw blurRad="50800" algn="tl" rotWithShape="0">
                    <a:srgbClr val="000000"/>
                  </a:outerShdw>
                </a:effectLst>
                <a:uLnTx/>
                <a:uFillTx/>
                <a:latin typeface="خط سلطاني عريض" pitchFamily="2" charset="-78"/>
                <a:cs typeface="خط سلطاني عريض" pitchFamily="2" charset="-78"/>
              </a:rPr>
              <a:t>المؤتمر الدولي حول : أهمية الذكاء الاقتصادي في تحقيق أهداف التنمية المستدامة رؤى وتحديات </a:t>
            </a:r>
            <a:endParaRPr lang="fr-FR" sz="2000" b="1" cap="none" spc="0" dirty="0">
              <a:ln w="17780" cmpd="sng">
                <a:solidFill>
                  <a:srgbClr val="FFFFFF"/>
                </a:solidFill>
                <a:prstDash val="solid"/>
                <a:miter lim="800000"/>
              </a:ln>
              <a:effectLst>
                <a:outerShdw blurRad="50800" algn="tl" rotWithShape="0">
                  <a:srgbClr val="000000"/>
                </a:outerShdw>
              </a:effectLst>
            </a:endParaRPr>
          </a:p>
        </p:txBody>
      </p:sp>
      <p:pic>
        <p:nvPicPr>
          <p:cNvPr id="9" name="Image 8"/>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87890" y="92332"/>
            <a:ext cx="1247173" cy="1015664"/>
          </a:xfrm>
          <a:prstGeom prst="rect">
            <a:avLst/>
          </a:prstGeom>
          <a:noFill/>
          <a:ln>
            <a:noFill/>
          </a:ln>
        </p:spPr>
      </p:pic>
    </p:spTree>
    <p:extLst>
      <p:ext uri="{BB962C8B-B14F-4D97-AF65-F5344CB8AC3E}">
        <p14:creationId xmlns:p14="http://schemas.microsoft.com/office/powerpoint/2010/main" xmlns="" val="8919292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CE25763-4702-D1B3-2F88-BF4632F738FF}"/>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xmlns="" id="{4D35D990-08A9-DB88-C2CD-577866E2F9B4}"/>
              </a:ext>
            </a:extLst>
          </p:cNvPr>
          <p:cNvPicPr>
            <a:picLocks noChangeAspect="1"/>
          </p:cNvPicPr>
          <p:nvPr/>
        </p:nvPicPr>
        <p:blipFill>
          <a:blip r:embed="rId2" cstate="print"/>
          <a:stretch>
            <a:fillRect/>
          </a:stretch>
        </p:blipFill>
        <p:spPr>
          <a:xfrm>
            <a:off x="11064240" y="228601"/>
            <a:ext cx="1127760" cy="1132984"/>
          </a:xfrm>
          <a:prstGeom prst="rect">
            <a:avLst/>
          </a:prstGeom>
        </p:spPr>
      </p:pic>
      <p:sp>
        <p:nvSpPr>
          <p:cNvPr id="3" name="عنصر نائب للمحتوى 4">
            <a:extLst>
              <a:ext uri="{FF2B5EF4-FFF2-40B4-BE49-F238E27FC236}">
                <a16:creationId xmlns:a16="http://schemas.microsoft.com/office/drawing/2014/main" xmlns="" id="{EA60C322-7C9C-B320-AD25-CBC8FE2B46F8}"/>
              </a:ext>
            </a:extLst>
          </p:cNvPr>
          <p:cNvSpPr txBox="1">
            <a:spLocks/>
          </p:cNvSpPr>
          <p:nvPr/>
        </p:nvSpPr>
        <p:spPr>
          <a:xfrm>
            <a:off x="335280" y="1432560"/>
            <a:ext cx="11633200" cy="5140960"/>
          </a:xfrm>
          <a:prstGeom prst="rect">
            <a:avLst/>
          </a:prstGeom>
        </p:spPr>
        <p:txBody>
          <a:bodyPr vert="horz" lIns="91440" tIns="45720" rIns="91440" bIns="45720" rtlCol="1">
            <a:normAutofit lnSpcReduction="10000"/>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buNone/>
              <a:defRPr/>
            </a:pPr>
            <a:r>
              <a:rPr lang="fr-FR" b="1" dirty="0" smtClean="0">
                <a:latin typeface="Times New Roman" pitchFamily="18" charset="0"/>
                <a:cs typeface="Times New Roman" pitchFamily="18" charset="0"/>
              </a:rPr>
              <a:t>Enfin, les outils de l'intelligence économique, en apportant des informations précises et en facilitant la prise de décision stratégique, peuvent renforcer l'économie domestique et rendre les pratiques plus durables en Algérie. Ce processus demande toutefois un soutien institutionnel, notamment par des politiques publiques favorisant l'accès à ces outils et la sensibilisation de la population</a:t>
            </a:r>
          </a:p>
          <a:p>
            <a:pPr algn="l"/>
            <a:r>
              <a:rPr lang="fr-FR" b="1" dirty="0" smtClean="0">
                <a:latin typeface="Times New Roman" pitchFamily="18" charset="0"/>
                <a:cs typeface="Times New Roman" pitchFamily="18" charset="0"/>
              </a:rPr>
              <a:t>PERSPECTIVES</a:t>
            </a:r>
            <a:endParaRPr lang="fr-FR" dirty="0" smtClean="0">
              <a:latin typeface="Times New Roman" pitchFamily="18" charset="0"/>
              <a:cs typeface="Times New Roman" pitchFamily="18" charset="0"/>
            </a:endParaRPr>
          </a:p>
          <a:p>
            <a:pPr algn="l"/>
            <a:r>
              <a:rPr lang="fr-FR" b="1" dirty="0" smtClean="0">
                <a:latin typeface="Times New Roman" pitchFamily="18" charset="0"/>
                <a:cs typeface="Times New Roman" pitchFamily="18" charset="0"/>
              </a:rPr>
              <a:t>Loin de nous la prétention de fournir des conclusions définitives quant à l’intelligence économique, l’économie domestique et le développement durable. </a:t>
            </a:r>
            <a:endParaRPr lang="fr-FR" dirty="0" smtClean="0">
              <a:latin typeface="Times New Roman" pitchFamily="18" charset="0"/>
              <a:cs typeface="Times New Roman" pitchFamily="18" charset="0"/>
            </a:endParaRPr>
          </a:p>
          <a:p>
            <a:pPr algn="l"/>
            <a:r>
              <a:rPr lang="fr-FR" b="1" dirty="0" smtClean="0">
                <a:latin typeface="Times New Roman" pitchFamily="18" charset="0"/>
                <a:cs typeface="Times New Roman" pitchFamily="18" charset="0"/>
              </a:rPr>
              <a:t>A travers cette ébauche de réflexion, nous avons cherché à développer certains aspects qui pourraient servir à lancer de  futures recherches et des enquêtes de terrain  sur le sujet dans notre pays.</a:t>
            </a:r>
            <a:endParaRPr lang="fr-FR" dirty="0" smtClean="0">
              <a:latin typeface="Times New Roman" pitchFamily="18" charset="0"/>
              <a:cs typeface="Times New Roman" pitchFamily="18" charset="0"/>
            </a:endParaRPr>
          </a:p>
          <a:p>
            <a:pPr marL="0" indent="0" algn="ctr">
              <a:buNone/>
              <a:defRPr/>
            </a:pPr>
            <a:endParaRPr lang="fr-FR" sz="1900" dirty="0" smtClean="0">
              <a:latin typeface="Times New Roman" pitchFamily="18" charset="0"/>
              <a:cs typeface="Times New Roman" pitchFamily="18" charset="0"/>
            </a:endParaRPr>
          </a:p>
        </p:txBody>
      </p:sp>
      <p:sp>
        <p:nvSpPr>
          <p:cNvPr id="8" name="Rectangle 7"/>
          <p:cNvSpPr/>
          <p:nvPr/>
        </p:nvSpPr>
        <p:spPr>
          <a:xfrm>
            <a:off x="1465544" y="251715"/>
            <a:ext cx="9568215" cy="1015663"/>
          </a:xfrm>
          <a:prstGeom prst="rect">
            <a:avLst/>
          </a:prstGeom>
        </p:spPr>
        <p:style>
          <a:lnRef idx="3">
            <a:schemeClr val="lt1"/>
          </a:lnRef>
          <a:fillRef idx="1">
            <a:schemeClr val="accent4"/>
          </a:fillRef>
          <a:effectRef idx="1">
            <a:schemeClr val="accent4"/>
          </a:effectRef>
          <a:fontRef idx="minor">
            <a:schemeClr val="lt1"/>
          </a:fontRef>
        </p:style>
        <p:txBody>
          <a:bodyPr wrap="square" lIns="91440" tIns="45720" rIns="91440" bIns="4572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جامعة الشهيد الشيخ العربي التبسي –تبسة –</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مخبر استراتيجيات التنويع الاقتصادي من اجل تحقيق الامن الغذائي .الصحي . الطاقوي</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a:ln w="17780" cmpd="sng">
                  <a:solidFill>
                    <a:srgbClr val="FFFFFF"/>
                  </a:solidFill>
                  <a:prstDash val="solid"/>
                  <a:miter lim="800000"/>
                </a:ln>
                <a:solidFill>
                  <a:schemeClr val="bg1"/>
                </a:solidFill>
                <a:effectLst>
                  <a:outerShdw blurRad="50800" algn="tl" rotWithShape="0">
                    <a:srgbClr val="000000"/>
                  </a:outerShdw>
                </a:effectLst>
                <a:uLnTx/>
                <a:uFillTx/>
                <a:latin typeface="خط سلطاني عريض" pitchFamily="2" charset="-78"/>
                <a:cs typeface="خط سلطاني عريض" pitchFamily="2" charset="-78"/>
              </a:rPr>
              <a:t>المؤتمر الدولي حول : أهمية الذكاء الاقتصادي في تحقيق أهداف التنمية المستدامة رؤى وتحديات </a:t>
            </a:r>
            <a:endParaRPr lang="fr-FR" sz="2000" b="1" cap="none" spc="0" dirty="0">
              <a:ln w="17780" cmpd="sng">
                <a:solidFill>
                  <a:srgbClr val="FFFFFF"/>
                </a:solidFill>
                <a:prstDash val="solid"/>
                <a:miter lim="800000"/>
              </a:ln>
              <a:solidFill>
                <a:schemeClr val="bg1"/>
              </a:solidFill>
              <a:effectLst>
                <a:outerShdw blurRad="50800" algn="tl" rotWithShape="0">
                  <a:srgbClr val="000000"/>
                </a:outerShdw>
              </a:effectLst>
            </a:endParaRPr>
          </a:p>
        </p:txBody>
      </p:sp>
      <p:pic>
        <p:nvPicPr>
          <p:cNvPr id="9" name="Image 8"/>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18371" y="214966"/>
            <a:ext cx="1247173" cy="1015664"/>
          </a:xfrm>
          <a:prstGeom prst="rect">
            <a:avLst/>
          </a:prstGeom>
          <a:noFill/>
          <a:ln>
            <a:noFill/>
          </a:ln>
        </p:spPr>
      </p:pic>
    </p:spTree>
    <p:extLst>
      <p:ext uri="{BB962C8B-B14F-4D97-AF65-F5344CB8AC3E}">
        <p14:creationId xmlns:p14="http://schemas.microsoft.com/office/powerpoint/2010/main" xmlns="" val="822679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ربطة">
  <a:themeElements>
    <a:clrScheme name="أخضر">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ربطة">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209</TotalTime>
  <Words>759</Words>
  <Application>Microsoft Office PowerPoint</Application>
  <PresentationFormat>Personnalisé</PresentationFormat>
  <Paragraphs>61</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ربطة</vt:lpstr>
      <vt:lpstr>Diapositive 1</vt:lpstr>
      <vt:lpstr>Diapositive 2</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abdelkodous</dc:creator>
  <cp:lastModifiedBy>USER</cp:lastModifiedBy>
  <cp:revision>25</cp:revision>
  <dcterms:created xsi:type="dcterms:W3CDTF">2024-11-28T07:06:48Z</dcterms:created>
  <dcterms:modified xsi:type="dcterms:W3CDTF">2024-12-13T02:22:24Z</dcterms:modified>
</cp:coreProperties>
</file>