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77" d="100"/>
        <a:sy n="77"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919AFC-4A1E-47FE-B9E9-E9CFB1AB4C6A}" type="datetimeFigureOut">
              <a:rPr lang="fr-FR" smtClean="0"/>
              <a:pPr/>
              <a:t>08/03/2021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BD2B55-5E6B-417F-96CE-74D9D8C1D9B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19AFC-4A1E-47FE-B9E9-E9CFB1AB4C6A}" type="datetimeFigureOut">
              <a:rPr lang="fr-FR" smtClean="0"/>
              <a:pPr/>
              <a:t>08/03/2021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D2B55-5E6B-417F-96CE-74D9D8C1D9B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1958975"/>
            <a:ext cx="7772400" cy="2184405"/>
          </a:xfrm>
        </p:spPr>
        <p:txBody>
          <a:bodyPr>
            <a:noAutofit/>
          </a:bodyPr>
          <a:lstStyle/>
          <a:p>
            <a:r>
              <a:rPr lang="fr-FR" sz="3200" b="1" dirty="0">
                <a:latin typeface="Comic Sans MS" pitchFamily="66" charset="0"/>
              </a:rPr>
              <a:t>Économie </a:t>
            </a:r>
            <a:r>
              <a:rPr lang="fr-FR" sz="3200" b="1" dirty="0" smtClean="0">
                <a:latin typeface="Comic Sans MS" pitchFamily="66" charset="0"/>
              </a:rPr>
              <a:t>domestique et </a:t>
            </a:r>
            <a:r>
              <a:rPr lang="fr-FR" sz="3200" b="1" dirty="0">
                <a:latin typeface="Comic Sans MS" pitchFamily="66" charset="0"/>
              </a:rPr>
              <a:t>crise du covid19</a:t>
            </a:r>
            <a:r>
              <a:rPr lang="fr-FR" sz="3600" dirty="0">
                <a:latin typeface="Comic Sans MS" pitchFamily="66" charset="0"/>
              </a:rPr>
              <a:t/>
            </a:r>
            <a:br>
              <a:rPr lang="fr-FR" sz="3600" dirty="0">
                <a:latin typeface="Comic Sans MS" pitchFamily="66" charset="0"/>
              </a:rPr>
            </a:br>
            <a:endParaRPr lang="fr-FR" sz="3600" dirty="0">
              <a:latin typeface="Comic Sans MS" pitchFamily="66" charset="0"/>
            </a:endParaRPr>
          </a:p>
        </p:txBody>
      </p:sp>
      <p:sp>
        <p:nvSpPr>
          <p:cNvPr id="3" name="Sous-titre 2"/>
          <p:cNvSpPr>
            <a:spLocks noGrp="1"/>
          </p:cNvSpPr>
          <p:nvPr>
            <p:ph type="subTitle" idx="1"/>
          </p:nvPr>
        </p:nvSpPr>
        <p:spPr>
          <a:xfrm>
            <a:off x="285720" y="4714884"/>
            <a:ext cx="5929354" cy="1752600"/>
          </a:xfrm>
        </p:spPr>
        <p:txBody>
          <a:bodyPr>
            <a:normAutofit/>
          </a:bodyPr>
          <a:lstStyle/>
          <a:p>
            <a:pPr algn="l"/>
            <a:r>
              <a:rPr lang="fr-FR" dirty="0" smtClean="0">
                <a:solidFill>
                  <a:schemeClr val="tx1"/>
                </a:solidFill>
              </a:rPr>
              <a:t>Dr. H.CHERIFI</a:t>
            </a:r>
            <a:endParaRPr lang="fr-FR" sz="2000" dirty="0" smtClean="0">
              <a:solidFill>
                <a:schemeClr val="tx1"/>
              </a:solidFill>
            </a:endParaRPr>
          </a:p>
          <a:p>
            <a:pPr algn="l"/>
            <a:r>
              <a:rPr lang="fr-FR" sz="2000" dirty="0" smtClean="0">
                <a:solidFill>
                  <a:schemeClr val="tx1"/>
                </a:solidFill>
              </a:rPr>
              <a:t>MCA – Université Alger 3</a:t>
            </a:r>
          </a:p>
          <a:p>
            <a:pPr algn="l"/>
            <a:r>
              <a:rPr lang="fr-FR" sz="2000" dirty="0" smtClean="0">
                <a:solidFill>
                  <a:schemeClr val="tx1"/>
                </a:solidFill>
              </a:rPr>
              <a:t>Email : hassibacherifi5@gmail.com</a:t>
            </a:r>
            <a:endParaRPr lang="fr-FR" sz="1800" dirty="0" smtClean="0">
              <a:solidFill>
                <a:schemeClr val="tx1"/>
              </a:solidFill>
            </a:endParaRPr>
          </a:p>
          <a:p>
            <a:pPr algn="l"/>
            <a:endParaRPr lang="fr-FR" dirty="0">
              <a:solidFill>
                <a:schemeClr val="tx1"/>
              </a:solidFill>
            </a:endParaRPr>
          </a:p>
        </p:txBody>
      </p:sp>
      <p:pic>
        <p:nvPicPr>
          <p:cNvPr id="4098" name="Picture 2" descr="Home Management Training - I9 Nanny Care Ludhiana"/>
          <p:cNvPicPr>
            <a:picLocks noChangeAspect="1" noChangeArrowheads="1"/>
          </p:cNvPicPr>
          <p:nvPr/>
        </p:nvPicPr>
        <p:blipFill>
          <a:blip r:embed="rId2"/>
          <a:srcRect/>
          <a:stretch>
            <a:fillRect/>
          </a:stretch>
        </p:blipFill>
        <p:spPr bwMode="auto">
          <a:xfrm>
            <a:off x="4857720" y="4071942"/>
            <a:ext cx="3714808" cy="24097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571472" y="214290"/>
            <a:ext cx="8215370" cy="1754326"/>
          </a:xfrm>
          <a:prstGeom prst="rect">
            <a:avLst/>
          </a:prstGeom>
        </p:spPr>
        <p:txBody>
          <a:bodyPr wrap="square">
            <a:spAutoFit/>
          </a:bodyPr>
          <a:lstStyle/>
          <a:p>
            <a:pPr algn="ctr"/>
            <a:r>
              <a:rPr lang="ar-DZ" sz="3600" b="1" dirty="0" smtClean="0">
                <a:solidFill>
                  <a:srgbClr val="00B050"/>
                </a:solidFill>
              </a:rPr>
              <a:t>الاقتصاد المنزلي بين عولمة الأوبئة وتحديات التنمية </a:t>
            </a:r>
            <a:r>
              <a:rPr lang="ar-DZ" sz="3600" b="1" dirty="0" smtClean="0">
                <a:solidFill>
                  <a:srgbClr val="FF0000"/>
                </a:solidFill>
              </a:rPr>
              <a:t>المستديمةـكوفيد19 </a:t>
            </a:r>
            <a:r>
              <a:rPr lang="ar-DZ" sz="3600" b="1" dirty="0" err="1" smtClean="0">
                <a:solidFill>
                  <a:srgbClr val="FF0000"/>
                </a:solidFill>
              </a:rPr>
              <a:t>موذجاـ</a:t>
            </a:r>
            <a:endParaRPr lang="ar-DZ" sz="3600" b="1" dirty="0" smtClean="0">
              <a:solidFill>
                <a:srgbClr val="FF0000"/>
              </a:solidFill>
            </a:endParaRPr>
          </a:p>
          <a:p>
            <a:pPr algn="ctr"/>
            <a:r>
              <a:rPr lang="ar-DZ" sz="3600" b="1" dirty="0" smtClean="0"/>
              <a:t>يوم 08 مارس 2021</a:t>
            </a:r>
            <a:endParaRPr lang="fr-FR"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910" y="214290"/>
            <a:ext cx="7643866" cy="523220"/>
          </a:xfrm>
          <a:prstGeom prst="rect">
            <a:avLst/>
          </a:prstGeom>
          <a:noFill/>
        </p:spPr>
        <p:txBody>
          <a:bodyPr wrap="square" rtlCol="0">
            <a:spAutoFit/>
          </a:bodyPr>
          <a:lstStyle/>
          <a:p>
            <a:pPr algn="ctr"/>
            <a:r>
              <a:rPr lang="fr-FR" sz="2800" dirty="0" smtClean="0"/>
              <a:t> LES RESOURCES FAMILIALES </a:t>
            </a:r>
            <a:endParaRPr lang="fr-FR" sz="2800" dirty="0"/>
          </a:p>
        </p:txBody>
      </p:sp>
      <p:pic>
        <p:nvPicPr>
          <p:cNvPr id="21506" name="Picture 2"/>
          <p:cNvPicPr>
            <a:picLocks noChangeAspect="1" noChangeArrowheads="1"/>
          </p:cNvPicPr>
          <p:nvPr/>
        </p:nvPicPr>
        <p:blipFill>
          <a:blip r:embed="rId2"/>
          <a:srcRect/>
          <a:stretch>
            <a:fillRect/>
          </a:stretch>
        </p:blipFill>
        <p:spPr bwMode="auto">
          <a:xfrm>
            <a:off x="714348" y="1071546"/>
            <a:ext cx="7500990" cy="4357718"/>
          </a:xfrm>
          <a:prstGeom prst="rect">
            <a:avLst/>
          </a:prstGeom>
          <a:noFill/>
          <a:ln w="9525">
            <a:noFill/>
            <a:miter lim="800000"/>
            <a:headEnd/>
            <a:tailEnd/>
          </a:ln>
          <a:effectLst/>
        </p:spPr>
      </p:pic>
      <p:pic>
        <p:nvPicPr>
          <p:cNvPr id="21507" name="Picture 3"/>
          <p:cNvPicPr>
            <a:picLocks noChangeAspect="1" noChangeArrowheads="1"/>
          </p:cNvPicPr>
          <p:nvPr/>
        </p:nvPicPr>
        <p:blipFill>
          <a:blip r:embed="rId3"/>
          <a:srcRect/>
          <a:stretch>
            <a:fillRect/>
          </a:stretch>
        </p:blipFill>
        <p:spPr bwMode="auto">
          <a:xfrm>
            <a:off x="785786" y="5357826"/>
            <a:ext cx="7715304" cy="11430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00034" y="2643182"/>
            <a:ext cx="821537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Les ressources humaines  </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sont liées à la qualité intérieure d'un individu comme les connaissances, la réputation professionnelle, les compétences, les aptitudes, la personnalité, les capacités, l’énergie  etc. En outre, le temps peut également être considéré comme une ressource humaine car il est utilisé par les individus selon les exigences et les besoins.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 êtres humains peuvent contrôler le temps et en  faire un meilleur usage car le temps est limité. </a:t>
            </a:r>
            <a:r>
              <a:rPr kumimoji="0" lang="fr-FR" sz="2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C’est la partie la plus importante +++</a:t>
            </a:r>
          </a:p>
          <a:p>
            <a:pPr marL="0" marR="0" lvl="0" indent="0" algn="justLow" defTabSz="914400" rtl="0" eaLnBrk="0" fontAlgn="base" latinLnBrk="0" hangingPunct="0">
              <a:lnSpc>
                <a:spcPct val="100000"/>
              </a:lnSpc>
              <a:spcBef>
                <a:spcPct val="0"/>
              </a:spcBef>
              <a:spcAft>
                <a:spcPct val="0"/>
              </a:spcAft>
              <a:buClrTx/>
              <a:buSzTx/>
              <a:buFontTx/>
              <a:buNone/>
              <a:tabLst/>
            </a:pPr>
            <a:endParaRPr lang="fr-FR" sz="2000" dirty="0" smtClean="0">
              <a:latin typeface="Calibri" pitchFamily="34" charset="0"/>
              <a:ea typeface="Times New Roman" pitchFamily="18" charset="0"/>
              <a:cs typeface="Arial" pitchFamily="34" charset="0"/>
            </a:endParaRPr>
          </a:p>
          <a:p>
            <a:pPr algn="justLow" eaLnBrk="0" fontAlgn="base" hangingPunct="0">
              <a:spcBef>
                <a:spcPct val="0"/>
              </a:spcBef>
              <a:spcAft>
                <a:spcPct val="0"/>
              </a:spcAft>
            </a:pPr>
            <a:r>
              <a:rPr lang="fr-FR" sz="2000" b="1" dirty="0" smtClean="0">
                <a:solidFill>
                  <a:srgbClr val="00B050"/>
                </a:solidFill>
                <a:latin typeface="Calibri" pitchFamily="34" charset="0"/>
                <a:ea typeface="Times New Roman" pitchFamily="18" charset="0"/>
                <a:cs typeface="Arial" pitchFamily="34" charset="0"/>
              </a:rPr>
              <a:t>Les ressources matérielles</a:t>
            </a:r>
            <a:r>
              <a:rPr lang="fr-FR" sz="2000" dirty="0" smtClean="0"/>
              <a:t> sont utilisées pour la gestion et le bon fonctionnement de la maison et ces ressources sont les revenus, le logement, les biens, les installations communautaires, l’épargne,  etc.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357158" y="1000108"/>
            <a:ext cx="850112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 ressources peuvent être classées en deux groupes:</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Les ressources humaines ou immatérielles </a:t>
            </a: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et </a:t>
            </a:r>
            <a:r>
              <a:rPr kumimoji="0" lang="fr-FR"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les ressources matérielles. </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4" name="ZoneTexte 3"/>
          <p:cNvSpPr txBox="1"/>
          <p:nvPr/>
        </p:nvSpPr>
        <p:spPr>
          <a:xfrm>
            <a:off x="1214414" y="214290"/>
            <a:ext cx="6643734" cy="461665"/>
          </a:xfrm>
          <a:prstGeom prst="rect">
            <a:avLst/>
          </a:prstGeom>
          <a:noFill/>
        </p:spPr>
        <p:txBody>
          <a:bodyPr wrap="square" rtlCol="0">
            <a:spAutoFit/>
          </a:bodyPr>
          <a:lstStyle/>
          <a:p>
            <a:pPr algn="ctr"/>
            <a:r>
              <a:rPr lang="fr-FR" sz="2400" dirty="0" smtClean="0"/>
              <a:t>CLASSIFICATION DES RESOURCES </a:t>
            </a:r>
            <a:endParaRPr lang="fr-F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00166" y="285728"/>
            <a:ext cx="6143668" cy="584775"/>
          </a:xfrm>
          <a:prstGeom prst="rect">
            <a:avLst/>
          </a:prstGeom>
          <a:noFill/>
        </p:spPr>
        <p:txBody>
          <a:bodyPr wrap="square" rtlCol="0">
            <a:spAutoFit/>
          </a:bodyPr>
          <a:lstStyle/>
          <a:p>
            <a:pPr algn="ctr"/>
            <a:r>
              <a:rPr lang="fr-FR" sz="3200" dirty="0" smtClean="0"/>
              <a:t>BUDGET DE LA FAMILLE </a:t>
            </a:r>
            <a:endParaRPr lang="fr-FR" sz="3200" dirty="0"/>
          </a:p>
        </p:txBody>
      </p:sp>
      <p:sp>
        <p:nvSpPr>
          <p:cNvPr id="24577" name="Rectangle 1"/>
          <p:cNvSpPr>
            <a:spLocks noChangeArrowheads="1"/>
          </p:cNvSpPr>
          <p:nvPr/>
        </p:nvSpPr>
        <p:spPr bwMode="auto">
          <a:xfrm>
            <a:off x="357158" y="1643050"/>
            <a:ext cx="850112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 budget de la famille</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reflète les revenus et les dépenses d'une famille. Pour le préparer il faut connaître le revenu mensuel probable de la famille, le nombre de membres de la famille et leurs besoins particuliers, identifier les principales rubriques des dépenses familiales ( par ex. nourriture, vêtements, logement, soins médicaux, éducation, </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loisirs etc.),</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décider du montant à dépenser.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642910" y="4429132"/>
            <a:ext cx="7792711" cy="461665"/>
          </a:xfrm>
          <a:prstGeom prst="rect">
            <a:avLst/>
          </a:prstGeom>
          <a:solidFill>
            <a:schemeClr val="accent1">
              <a:lumMod val="40000"/>
              <a:lumOff val="6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Un équilibre </a:t>
            </a:r>
            <a:r>
              <a:rPr lang="fr-FR" sz="2400" b="1" dirty="0" smtClean="0">
                <a:latin typeface="Calibri" pitchFamily="34" charset="0"/>
                <a:ea typeface="Times New Roman" pitchFamily="18" charset="0"/>
                <a:cs typeface="Arial" pitchFamily="34" charset="0"/>
              </a:rPr>
              <a:t>doit </a:t>
            </a:r>
            <a:r>
              <a:rPr kumimoji="0" lang="fr-F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être fait entre les revenus et les dépenses</a:t>
            </a: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642910" y="1214422"/>
            <a:ext cx="792961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La bonne maitrise des ressources et des dépenses  permet de faire des économies</a:t>
            </a:r>
            <a:r>
              <a:rPr kumimoji="0" lang="fr-FR" sz="24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c’est-à-dire de l</a:t>
            </a: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'épargne. Un budget aide les membres de la famille à dépenser de l'argent dans les délais impartis et permet ainsi d'économiser du temps et de l'énergie.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357422" y="357166"/>
            <a:ext cx="4429156" cy="584775"/>
          </a:xfrm>
          <a:prstGeom prst="rect">
            <a:avLst/>
          </a:prstGeom>
        </p:spPr>
        <p:txBody>
          <a:bodyPr wrap="square">
            <a:spAutoFit/>
          </a:bodyPr>
          <a:lstStyle/>
          <a:p>
            <a:pPr algn="ctr"/>
            <a:r>
              <a:rPr lang="fr-FR" sz="3200" dirty="0" smtClean="0"/>
              <a:t>BUDGET DE LA FAMILLE </a:t>
            </a:r>
            <a:endParaRPr lang="fr-FR" sz="3200" dirty="0"/>
          </a:p>
        </p:txBody>
      </p:sp>
      <p:sp>
        <p:nvSpPr>
          <p:cNvPr id="4" name="Rectangle 3"/>
          <p:cNvSpPr/>
          <p:nvPr/>
        </p:nvSpPr>
        <p:spPr>
          <a:xfrm>
            <a:off x="785786" y="4214818"/>
            <a:ext cx="7786742" cy="1938992"/>
          </a:xfrm>
          <a:prstGeom prst="rect">
            <a:avLst/>
          </a:prstGeom>
        </p:spPr>
        <p:txBody>
          <a:bodyPr wrap="square">
            <a:spAutoFit/>
          </a:bodyPr>
          <a:lstStyle/>
          <a:p>
            <a:r>
              <a:rPr lang="fr-FR" sz="2400" dirty="0" smtClean="0"/>
              <a:t>Dans un budget si les dépenses importantes sont couvertes, la satisfaction et la solvabilité de la famille s'accroissent  puisque toutes les charges auront été payées comme le loyer du logement,  les factures de l'électricité et du gaz, l’eau et toutes les autres charges en temps voulu.</a:t>
            </a:r>
            <a:endParaRPr lang="fr-F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8860" y="357166"/>
            <a:ext cx="4417876" cy="461665"/>
          </a:xfrm>
          <a:prstGeom prst="rect">
            <a:avLst/>
          </a:prstGeom>
        </p:spPr>
        <p:txBody>
          <a:bodyPr wrap="none">
            <a:spAutoFit/>
          </a:bodyPr>
          <a:lstStyle/>
          <a:p>
            <a:r>
              <a:rPr lang="fr-FR" sz="2400" b="1" dirty="0" smtClean="0"/>
              <a:t>Rôle de l’économie domestique </a:t>
            </a:r>
            <a:endParaRPr lang="fr-FR" sz="2400" dirty="0"/>
          </a:p>
        </p:txBody>
      </p:sp>
      <p:sp>
        <p:nvSpPr>
          <p:cNvPr id="26625" name="Rectangle 1"/>
          <p:cNvSpPr>
            <a:spLocks noChangeArrowheads="1"/>
          </p:cNvSpPr>
          <p:nvPr/>
        </p:nvSpPr>
        <p:spPr bwMode="auto">
          <a:xfrm>
            <a:off x="71438" y="1906494"/>
            <a:ext cx="878684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Tout comme une entreprise ou l’Etat, les responsables au sein du  ménage doivent gérer et contrôler  leurs dépenses avec rationalité, ils doivent les diminuer  surtout dans le contexte actuel de la pandémie mondiale avec ses conséquences sur l'emploi, la diminution des revenus et la raréfaction des ressources.</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flipH="1">
            <a:off x="1357290" y="214290"/>
            <a:ext cx="6173251" cy="707886"/>
          </a:xfrm>
          <a:prstGeom prst="rect">
            <a:avLst/>
          </a:prstGeom>
          <a:noFill/>
        </p:spPr>
        <p:txBody>
          <a:bodyPr wrap="square" rtlCol="0">
            <a:spAutoFit/>
          </a:bodyPr>
          <a:lstStyle/>
          <a:p>
            <a:r>
              <a:rPr lang="fr-FR" sz="2000" b="1" dirty="0" smtClean="0">
                <a:solidFill>
                  <a:srgbClr val="FF0000"/>
                </a:solidFill>
              </a:rPr>
              <a:t>COMMENT LES RESSOURCES FAMILIALES PEUVENT-ELLES NOUS AIDER A GERER  LES CRISES?</a:t>
            </a:r>
            <a:endParaRPr lang="fr-FR" sz="2000" b="1" dirty="0">
              <a:solidFill>
                <a:srgbClr val="FF0000"/>
              </a:solidFill>
            </a:endParaRPr>
          </a:p>
        </p:txBody>
      </p:sp>
      <p:sp>
        <p:nvSpPr>
          <p:cNvPr id="1025" name="Rectangle 1"/>
          <p:cNvSpPr>
            <a:spLocks noChangeArrowheads="1"/>
          </p:cNvSpPr>
          <p:nvPr/>
        </p:nvSpPr>
        <p:spPr bwMode="auto">
          <a:xfrm>
            <a:off x="428596" y="1428736"/>
            <a:ext cx="792961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Nous</a:t>
            </a:r>
            <a:r>
              <a:rPr kumimoji="0" lang="fr-FR" b="1" i="0" u="none" strike="noStrike" cap="none" normalizeH="0" dirty="0" smtClean="0">
                <a:ln>
                  <a:noFill/>
                </a:ln>
                <a:solidFill>
                  <a:schemeClr val="tx1"/>
                </a:solidFill>
                <a:effectLst/>
                <a:latin typeface="Calibri" pitchFamily="34" charset="0"/>
                <a:ea typeface="Times New Roman" pitchFamily="18" charset="0"/>
                <a:cs typeface="Arial" pitchFamily="34" charset="0"/>
              </a:rPr>
              <a:t> avons vu que </a:t>
            </a:r>
            <a:r>
              <a:rPr kumimoji="0" lang="fr-FR"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 ressources humaines</a:t>
            </a: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sont la partie la plus importante des ressources familiales.</a:t>
            </a:r>
            <a:endPar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 individu, grâce à ses capacités, ses compétences, son attitude, ses connaissances et son énergie, pourrait être en mesure de trouver des moyens et des solutions pour  gagner de l’argent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fr-FR" dirty="0" smtClean="0">
                <a:latin typeface="Arial" pitchFamily="34" charset="0"/>
                <a:cs typeface="Arial" pitchFamily="34" charset="0"/>
              </a:rPr>
              <a:t> Proposer du travail domestique (Travaux ménagers </a:t>
            </a:r>
            <a:r>
              <a:rPr lang="fr-FR" dirty="0" smtClean="0">
                <a:latin typeface="Arial" pitchFamily="34" charset="0"/>
                <a:cs typeface="Arial" pitchFamily="34" charset="0"/>
              </a:rPr>
              <a:t>par exemple </a:t>
            </a:r>
            <a:r>
              <a:rPr lang="fr-FR" dirty="0" smtClean="0">
                <a:latin typeface="Arial" pitchFamily="34"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b="0" i="0" u="none" strike="noStrike" cap="none" normalizeH="0" dirty="0" smtClean="0">
                <a:ln>
                  <a:noFill/>
                </a:ln>
                <a:solidFill>
                  <a:schemeClr val="tx1"/>
                </a:solidFill>
                <a:effectLst/>
                <a:latin typeface="Arial" pitchFamily="34" charset="0"/>
                <a:cs typeface="Arial" pitchFamily="34" charset="0"/>
              </a:rPr>
              <a:t> dispenser des cours ou des formations en ligne</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fr-FR" dirty="0" smtClean="0">
                <a:latin typeface="Arial" pitchFamily="34" charset="0"/>
                <a:cs typeface="Arial" pitchFamily="34" charset="0"/>
              </a:rPr>
              <a:t> Produire des œuvres artistiques (tableaux et autres produits de décorations…)</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b="0" i="0" u="none" strike="noStrike" cap="none" normalizeH="0" baseline="0" dirty="0" smtClean="0">
                <a:ln>
                  <a:noFill/>
                </a:ln>
                <a:solidFill>
                  <a:schemeClr val="tx1"/>
                </a:solidFill>
                <a:effectLst/>
                <a:latin typeface="Arial" pitchFamily="34" charset="0"/>
                <a:cs typeface="Arial" pitchFamily="34" charset="0"/>
              </a:rPr>
              <a:t> </a:t>
            </a:r>
            <a:r>
              <a:rPr lang="fr-FR" dirty="0" smtClean="0">
                <a:latin typeface="Arial" pitchFamily="34" charset="0"/>
                <a:cs typeface="Arial" pitchFamily="34" charset="0"/>
              </a:rPr>
              <a:t>Travail clandestin </a:t>
            </a:r>
            <a:r>
              <a:rPr lang="fr-FR" dirty="0" smtClean="0">
                <a:latin typeface="Arial" pitchFamily="34" charset="0"/>
                <a:cs typeface="Arial" pitchFamily="34" charset="0"/>
              </a:rPr>
              <a:t>(</a:t>
            </a:r>
            <a:r>
              <a:rPr lang="fr-FR" dirty="0" smtClean="0">
                <a:latin typeface="Arial" pitchFamily="34" charset="0"/>
                <a:cs typeface="Arial" pitchFamily="34" charset="0"/>
              </a:rPr>
              <a:t>Transport </a:t>
            </a:r>
            <a:r>
              <a:rPr lang="fr-FR" dirty="0" smtClean="0">
                <a:latin typeface="Arial" pitchFamily="34" charset="0"/>
                <a:cs typeface="Arial" pitchFamily="34" charset="0"/>
              </a:rPr>
              <a:t>…)</a:t>
            </a:r>
            <a:endParaRPr lang="fr-FR"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b="0" i="0" u="none" strike="noStrike" cap="none" normalizeH="0" baseline="0" dirty="0" smtClean="0">
                <a:ln>
                  <a:noFill/>
                </a:ln>
                <a:solidFill>
                  <a:schemeClr val="tx1"/>
                </a:solidFill>
                <a:effectLst/>
                <a:latin typeface="Arial" pitchFamily="34" charset="0"/>
                <a:cs typeface="Arial" pitchFamily="34" charset="0"/>
              </a:rPr>
              <a:t> Travaux de construction ( peinture, bricolage, plomberie…)</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fr-FR" dirty="0" smtClean="0">
                <a:latin typeface="Arial" pitchFamily="34"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fr-FR" sz="2000" b="1" dirty="0" smtClean="0">
                <a:latin typeface="Calibri" pitchFamily="34" charset="0"/>
                <a:ea typeface="Times New Roman" pitchFamily="18" charset="0"/>
                <a:cs typeface="Arial" pitchFamily="34" charset="0"/>
              </a:rPr>
              <a:t>Pour les ressources matérielles il faut les diminuer en  </a:t>
            </a:r>
            <a:r>
              <a:rPr lang="fr-FR" sz="2000" dirty="0" smtClean="0">
                <a:latin typeface="Calibri" pitchFamily="34" charset="0"/>
                <a:ea typeface="Times New Roman" pitchFamily="18" charset="0"/>
                <a:cs typeface="Arial" pitchFamily="34" charset="0"/>
              </a:rPr>
              <a:t>luttant contre le </a:t>
            </a:r>
            <a:r>
              <a:rPr lang="fr-FR" sz="2000" dirty="0" smtClean="0">
                <a:latin typeface="Calibri" pitchFamily="34" charset="0"/>
                <a:ea typeface="Times New Roman" pitchFamily="18" charset="0"/>
                <a:cs typeface="Arial" pitchFamily="34" charset="0"/>
              </a:rPr>
              <a:t>consumérisme , contre </a:t>
            </a:r>
            <a:r>
              <a:rPr lang="fr-FR" sz="2000" dirty="0" smtClean="0">
                <a:latin typeface="Calibri" pitchFamily="34" charset="0"/>
                <a:ea typeface="Times New Roman" pitchFamily="18" charset="0"/>
                <a:cs typeface="Arial" pitchFamily="34" charset="0"/>
              </a:rPr>
              <a:t>le gaspillage en réduisant les dépenses,</a:t>
            </a:r>
            <a:endParaRPr lang="fr-FR" sz="1050" dirty="0" smtClean="0">
              <a:latin typeface="Arial" pitchFamily="34" charset="0"/>
              <a:cs typeface="Arial" pitchFamily="34" charset="0"/>
            </a:endParaRPr>
          </a:p>
          <a:p>
            <a:pPr lvl="0" eaLnBrk="0" fontAlgn="base" hangingPunct="0">
              <a:spcBef>
                <a:spcPct val="0"/>
              </a:spcBef>
              <a:spcAft>
                <a:spcPct val="0"/>
              </a:spcAft>
            </a:pPr>
            <a:r>
              <a:rPr lang="fr-FR" sz="2000" dirty="0" smtClean="0">
                <a:latin typeface="Calibri" pitchFamily="34" charset="0"/>
                <a:ea typeface="Times New Roman" pitchFamily="18" charset="0"/>
                <a:cs typeface="Arial" pitchFamily="34" charset="0"/>
              </a:rPr>
              <a:t>en réutilisant les produits et en les recyclant. Ceci est valable pour les individus, les ménages, les entreprises ainsi que les Etats.</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85918" y="357166"/>
            <a:ext cx="5357850" cy="769441"/>
          </a:xfrm>
          <a:prstGeom prst="rect">
            <a:avLst/>
          </a:prstGeom>
          <a:noFill/>
        </p:spPr>
        <p:txBody>
          <a:bodyPr wrap="square" rtlCol="0">
            <a:spAutoFit/>
          </a:bodyPr>
          <a:lstStyle/>
          <a:p>
            <a:pPr algn="ctr"/>
            <a:r>
              <a:rPr lang="fr-FR" sz="4400" dirty="0" smtClean="0"/>
              <a:t>CONCLUSION   I </a:t>
            </a:r>
            <a:endParaRPr lang="fr-FR" sz="4400" dirty="0"/>
          </a:p>
        </p:txBody>
      </p:sp>
      <p:sp>
        <p:nvSpPr>
          <p:cNvPr id="27649" name="Rectangle 1"/>
          <p:cNvSpPr>
            <a:spLocks noChangeArrowheads="1"/>
          </p:cNvSpPr>
          <p:nvPr/>
        </p:nvSpPr>
        <p:spPr bwMode="auto">
          <a:xfrm>
            <a:off x="357158" y="1928802"/>
            <a:ext cx="850112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Nous devrions accorder plus d'attention à l'économie domestique et encourager son enseignement dans notre pays.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L'économie domestique est enseignée en Asie, en Afrique, en Europe, aux États-Unis</a:t>
            </a:r>
            <a:r>
              <a:rPr kumimoji="0" lang="fr-FR" sz="2000" b="0" i="0" u="none" strike="noStrike" cap="none" normalizeH="0" baseline="0" dirty="0" smtClean="0" bmk="">
                <a:ln>
                  <a:noFill/>
                </a:ln>
                <a:solidFill>
                  <a:schemeClr val="tx1"/>
                </a:solidFill>
                <a:effectLst/>
                <a:latin typeface="Calibri" pitchFamily="34" charset="0"/>
                <a:ea typeface="Times New Roman" pitchFamily="18" charset="0"/>
                <a:cs typeface="Arial" pitchFamily="34" charset="0"/>
              </a:rPr>
              <a:t>, en Amérique du Sud, en Amérique centrale, en Angleterre, au Canada et dans quelques pays arabes (Jordanie, Egypte, Irak, Arabie Saoudite…).</a:t>
            </a:r>
            <a:endParaRPr kumimoji="0" lang="fr-FR" sz="105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bmk="">
                <a:ln>
                  <a:noFill/>
                </a:ln>
                <a:solidFill>
                  <a:schemeClr val="tx1"/>
                </a:solidFill>
                <a:effectLst/>
                <a:latin typeface="Calibri" pitchFamily="34" charset="0"/>
                <a:ea typeface="Times New Roman" pitchFamily="18" charset="0"/>
                <a:cs typeface="Arial" pitchFamily="34" charset="0"/>
              </a:rPr>
              <a:t>Il existe même des facultés qui sont spécialisées dans ce domaine</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L'économie domestique est une discipline très importante et pourrait être  très bénéfique pour les élèves.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cs typeface="Arial" pitchFamily="34" charset="0"/>
              </a:rPr>
              <a:t/>
            </a:r>
            <a:br>
              <a:rPr kumimoji="0" lang="fr-FR" sz="2800" b="0" i="0" u="none" strike="noStrike" cap="none" normalizeH="0" baseline="0" dirty="0" smtClean="0">
                <a:ln>
                  <a:noFill/>
                </a:ln>
                <a:solidFill>
                  <a:schemeClr val="tx1"/>
                </a:solidFill>
                <a:effectLst/>
                <a:latin typeface="Arial" pitchFamily="34" charset="0"/>
                <a:cs typeface="Arial" pitchFamily="34" charset="0"/>
              </a:rPr>
            </a:b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1736" y="357166"/>
            <a:ext cx="3343031" cy="646331"/>
          </a:xfrm>
          <a:prstGeom prst="rect">
            <a:avLst/>
          </a:prstGeom>
        </p:spPr>
        <p:txBody>
          <a:bodyPr wrap="none">
            <a:spAutoFit/>
          </a:bodyPr>
          <a:lstStyle/>
          <a:p>
            <a:pPr algn="ctr"/>
            <a:r>
              <a:rPr lang="fr-FR" sz="3600" dirty="0" smtClean="0"/>
              <a:t>CONCLUSION   II </a:t>
            </a:r>
            <a:endParaRPr lang="fr-FR" sz="3600" dirty="0"/>
          </a:p>
        </p:txBody>
      </p:sp>
      <p:sp>
        <p:nvSpPr>
          <p:cNvPr id="28673" name="Rectangle 1"/>
          <p:cNvSpPr>
            <a:spLocks noChangeArrowheads="1"/>
          </p:cNvSpPr>
          <p:nvPr/>
        </p:nvSpPr>
        <p:spPr bwMode="auto">
          <a:xfrm>
            <a:off x="500034" y="1357298"/>
            <a:ext cx="821537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 écoles japonaises enseignent l’économie domestique</a:t>
            </a:r>
            <a:r>
              <a:rPr kumimoji="0" lang="fr-FR" b="0" i="0" u="none" strike="noStrike" cap="none" normalizeH="0" baseline="0" dirty="0" smtClean="0" bmk="">
                <a:ln>
                  <a:noFill/>
                </a:ln>
                <a:solidFill>
                  <a:schemeClr val="tx1"/>
                </a:solidFill>
                <a:effectLst/>
                <a:latin typeface="Calibri" pitchFamily="34" charset="0"/>
                <a:ea typeface="Times New Roman" pitchFamily="18" charset="0"/>
                <a:cs typeface="Arial" pitchFamily="34" charset="0"/>
              </a:rPr>
              <a:t>  en cinquième année et la poursuivent au collège et au lycée. Les élèves apprennent tout, de la cuisine, de la planification des repas et des achats à la couture et à la construction de meubles en bois dans ces cours.</a:t>
            </a:r>
            <a:endParaRPr kumimoji="0" lang="fr-FR" sz="10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bmk="">
                <a:ln>
                  <a:noFill/>
                </a:ln>
                <a:solidFill>
                  <a:schemeClr val="tx1"/>
                </a:solidFill>
                <a:effectLst/>
                <a:latin typeface="Calibri" pitchFamily="34" charset="0"/>
                <a:ea typeface="Times New Roman" pitchFamily="18" charset="0"/>
                <a:cs typeface="Arial" pitchFamily="34" charset="0"/>
              </a:rPr>
              <a:t>Cependant, pour arriver à ce point, </a:t>
            </a:r>
            <a:r>
              <a:rPr kumimoji="0" lang="fr-FR" b="0" i="0" u="none" strike="noStrike" cap="none" normalizeH="0" baseline="0" dirty="0" err="1" smtClean="0" bmk="">
                <a:ln>
                  <a:noFill/>
                </a:ln>
                <a:solidFill>
                  <a:schemeClr val="tx1"/>
                </a:solidFill>
                <a:effectLst/>
                <a:latin typeface="Calibri" pitchFamily="34" charset="0"/>
                <a:ea typeface="Times New Roman" pitchFamily="18" charset="0"/>
                <a:cs typeface="Arial" pitchFamily="34" charset="0"/>
              </a:rPr>
              <a:t>kateika</a:t>
            </a:r>
            <a:r>
              <a:rPr kumimoji="0" lang="fr-FR" b="0" i="0" u="none" strike="noStrike" cap="none" normalizeH="0" baseline="0" dirty="0" smtClean="0" bmk="">
                <a:ln>
                  <a:noFill/>
                </a:ln>
                <a:solidFill>
                  <a:schemeClr val="tx1"/>
                </a:solidFill>
                <a:effectLst/>
                <a:latin typeface="Calibri" pitchFamily="34" charset="0"/>
                <a:ea typeface="Times New Roman" pitchFamily="18" charset="0"/>
                <a:cs typeface="Arial" pitchFamily="34" charset="0"/>
              </a:rPr>
              <a:t> (Nom donné à  l’économie domestique au Japon) a dû changer ses objectifs et s'adapter aux conditions sociales actuelles. Au début, il était axé sur l'enseignement des compétences pour la vie quotidienne et l'autonomie des jeunes, mais actuellement il  leur enseigne comment affronter les problèmes et les résoudre .La programmation de ce cours  est né du fait que les japonais estiment que l'étudiant doit apprendre à faire face à tous les problèmes qui se présentent à lui .Il est donc essentiel de leur apprendre à trouver différentes solutions et à choisir la meilleure</a:t>
            </a: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de toutes.</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L’élève n’a pas besoin seulement  de compétences et de qualifications mais il doit se concentrer sur  les compétences essentielles de la vie. Ce ne sont peut-être pas ce que recherchent les employeurs, mais ce sont les capacités qui aideront l'élève à mieux s'adapter à l'âge adulte et qui peuvent être appliquées dans sa vie de tous les jours.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cs typeface="Arial" pitchFamily="34" charset="0"/>
              </a:rPr>
              <a:t/>
            </a:r>
            <a:br>
              <a:rPr kumimoji="0" lang="fr-FR" sz="2400" b="0" i="0" u="none" strike="noStrike" cap="none" normalizeH="0" baseline="0" dirty="0" smtClean="0">
                <a:ln>
                  <a:noFill/>
                </a:ln>
                <a:solidFill>
                  <a:schemeClr val="tx1"/>
                </a:solidFill>
                <a:effectLst/>
                <a:latin typeface="Arial" pitchFamily="34" charset="0"/>
                <a:cs typeface="Arial" pitchFamily="34" charset="0"/>
              </a:rPr>
            </a:b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00034" y="1357298"/>
            <a:ext cx="8429684" cy="19543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 étudiants doivent apprendre davantage sur l'économie domestique et la durabilité. Ils doivent  apprendre à créer leur propre jardin, à cultiver leur propre nourriture et à la préparer de manière saine. Si les individus adoptent ces comportements rationnels, le monde sera un lieu de vie sûr, plus durable et plus stable dans le temps.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ZoneTexte 2"/>
          <p:cNvSpPr txBox="1"/>
          <p:nvPr/>
        </p:nvSpPr>
        <p:spPr>
          <a:xfrm>
            <a:off x="2143108" y="214290"/>
            <a:ext cx="4643470" cy="584775"/>
          </a:xfrm>
          <a:prstGeom prst="rect">
            <a:avLst/>
          </a:prstGeom>
          <a:noFill/>
        </p:spPr>
        <p:txBody>
          <a:bodyPr wrap="square" rtlCol="0">
            <a:spAutoFit/>
          </a:bodyPr>
          <a:lstStyle/>
          <a:p>
            <a:pPr algn="ctr"/>
            <a:r>
              <a:rPr lang="fr-FR" sz="3200" dirty="0" smtClean="0"/>
              <a:t>CONCLUSION III</a:t>
            </a:r>
            <a:endParaRPr lang="fr-FR"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720" y="1214422"/>
            <a:ext cx="8286808"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La pandémie qui touche le monde nous interpelle</a:t>
            </a:r>
            <a:r>
              <a:rPr kumimoji="0" lang="fr-FR" b="0" i="0" u="none" strike="noStrike" cap="none" normalizeH="0" dirty="0" smtClean="0">
                <a:ln>
                  <a:noFill/>
                </a:ln>
                <a:solidFill>
                  <a:schemeClr val="tx1"/>
                </a:solidFill>
                <a:effectLst/>
                <a:latin typeface="Calibri" pitchFamily="34" charset="0"/>
                <a:ea typeface="Times New Roman" pitchFamily="18" charset="0"/>
                <a:cs typeface="Arial" pitchFamily="34" charset="0"/>
              </a:rPr>
              <a:t> pour recourir à l’économie domestique et le </a:t>
            </a: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développement de la production des ménages. Des solutions diffèrent selon que </a:t>
            </a:r>
            <a:r>
              <a:rPr lang="fr-FR" dirty="0" smtClean="0">
                <a:latin typeface="Calibri" pitchFamily="34" charset="0"/>
                <a:ea typeface="Times New Roman" pitchFamily="18" charset="0"/>
                <a:cs typeface="Arial" pitchFamily="34" charset="0"/>
              </a:rPr>
              <a:t>le ménage</a:t>
            </a: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soit installée à la campagne ou à la ville.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 la campagne, il est possible d’utiliser les espaces vides pour planter des légumes, élever des animaux et différents types de cultures. Ce qui suppose une division du travail entre les membres de la famille afin de produire certains biens qui seront destinés à l’autoconsommation et la commercialisation .La caractéristique générale de ce travail est la coopération et le partage.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Dans les villes, la situation est différente : créer un endroit pour élever des animaux ou faire pousser des cultures semble difficile. C'est pourquoi la production artisanale : couture, broderie, confection de vêtements en laine et certains productions alimentaires (pâtes, gâteaux…) est recommandée</a:t>
            </a:r>
            <a:r>
              <a:rPr lang="fr-FR" baseline="30000" dirty="0" smtClean="0">
                <a:latin typeface="Calibri"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L’octroi de crédits par l’Etat, le soutien des investissements domestiques doit-être développé et encouragé.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cs typeface="Arial" pitchFamily="34" charset="0"/>
              </a:rPr>
              <a:t/>
            </a:r>
            <a:br>
              <a:rPr kumimoji="0" lang="fr-FR" sz="2400" b="0" i="0" u="none" strike="noStrike" cap="none" normalizeH="0" baseline="0" dirty="0" smtClean="0">
                <a:ln>
                  <a:noFill/>
                </a:ln>
                <a:solidFill>
                  <a:schemeClr val="tx1"/>
                </a:solidFill>
                <a:effectLst/>
                <a:latin typeface="Arial" pitchFamily="34" charset="0"/>
                <a:cs typeface="Arial" pitchFamily="34" charset="0"/>
              </a:rPr>
            </a:b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ZoneTexte 4"/>
          <p:cNvSpPr txBox="1"/>
          <p:nvPr/>
        </p:nvSpPr>
        <p:spPr>
          <a:xfrm>
            <a:off x="2857488" y="214290"/>
            <a:ext cx="3214710" cy="523220"/>
          </a:xfrm>
          <a:prstGeom prst="rect">
            <a:avLst/>
          </a:prstGeom>
          <a:noFill/>
        </p:spPr>
        <p:txBody>
          <a:bodyPr wrap="square" rtlCol="0">
            <a:spAutoFit/>
          </a:bodyPr>
          <a:lstStyle/>
          <a:p>
            <a:r>
              <a:rPr lang="fr-FR" sz="2800" dirty="0" smtClean="0"/>
              <a:t>CONCLUSION  IV</a:t>
            </a:r>
            <a:endParaRPr lang="fr-F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85852" y="285728"/>
            <a:ext cx="6357982" cy="707886"/>
          </a:xfrm>
          <a:prstGeom prst="rect">
            <a:avLst/>
          </a:prstGeom>
          <a:noFill/>
        </p:spPr>
        <p:txBody>
          <a:bodyPr wrap="square" rtlCol="0">
            <a:spAutoFit/>
          </a:bodyPr>
          <a:lstStyle/>
          <a:p>
            <a:pPr algn="ctr"/>
            <a:r>
              <a:rPr lang="fr-FR" sz="4000" dirty="0" smtClean="0">
                <a:latin typeface="Comic Sans MS" pitchFamily="66" charset="0"/>
              </a:rPr>
              <a:t>INTRODUCTION </a:t>
            </a:r>
            <a:endParaRPr lang="fr-FR" sz="4000" dirty="0">
              <a:latin typeface="Comic Sans MS" pitchFamily="66" charset="0"/>
            </a:endParaRPr>
          </a:p>
        </p:txBody>
      </p:sp>
      <p:sp>
        <p:nvSpPr>
          <p:cNvPr id="5" name="Rectangle 4"/>
          <p:cNvSpPr/>
          <p:nvPr/>
        </p:nvSpPr>
        <p:spPr>
          <a:xfrm>
            <a:off x="357158" y="1619329"/>
            <a:ext cx="8572560" cy="4524315"/>
          </a:xfrm>
          <a:prstGeom prst="rect">
            <a:avLst/>
          </a:prstGeom>
        </p:spPr>
        <p:txBody>
          <a:bodyPr wrap="square">
            <a:spAutoFit/>
          </a:bodyPr>
          <a:lstStyle/>
          <a:p>
            <a:pPr algn="just">
              <a:buFont typeface="Arial" pitchFamily="34" charset="0"/>
              <a:buChar char="•"/>
            </a:pPr>
            <a:r>
              <a:rPr lang="fr-FR" sz="2400" dirty="0" smtClean="0"/>
              <a:t> En </a:t>
            </a:r>
            <a:r>
              <a:rPr lang="fr-FR" sz="2400" dirty="0"/>
              <a:t>quoi des connaissances en économie  et en économie domestique peuvent-t- elles nous aider à gérer et à surmonter </a:t>
            </a:r>
            <a:r>
              <a:rPr lang="fr-FR" sz="2400" dirty="0" smtClean="0"/>
              <a:t>la </a:t>
            </a:r>
            <a:r>
              <a:rPr lang="fr-FR" sz="2400" dirty="0"/>
              <a:t>crise </a:t>
            </a:r>
            <a:r>
              <a:rPr lang="fr-FR" sz="2400" dirty="0" smtClean="0"/>
              <a:t>sanitaire de la COVID 19 qui s’est transformée en une crise économique pour des milliers de ménages dans le monde entier en général et en Algérie en particulier ?</a:t>
            </a:r>
          </a:p>
          <a:p>
            <a:pPr algn="just"/>
            <a:endParaRPr lang="fr-FR" sz="2400" dirty="0" smtClean="0"/>
          </a:p>
          <a:p>
            <a:pPr algn="just">
              <a:buFont typeface="Arial" pitchFamily="34" charset="0"/>
              <a:buChar char="•"/>
            </a:pPr>
            <a:r>
              <a:rPr lang="fr-FR" sz="2400" dirty="0"/>
              <a:t> </a:t>
            </a:r>
            <a:r>
              <a:rPr lang="fr-FR" sz="2400" dirty="0" smtClean="0"/>
              <a:t> Comment </a:t>
            </a:r>
            <a:r>
              <a:rPr lang="fr-FR" sz="2400" dirty="0"/>
              <a:t>des familles entières </a:t>
            </a:r>
            <a:r>
              <a:rPr lang="fr-FR" sz="2400" dirty="0" smtClean="0"/>
              <a:t> et les Etats doivent-ils  </a:t>
            </a:r>
            <a:r>
              <a:rPr lang="fr-FR" sz="2400" dirty="0"/>
              <a:t>se comporter </a:t>
            </a:r>
            <a:r>
              <a:rPr lang="fr-FR" sz="2400" dirty="0" smtClean="0"/>
              <a:t>pour </a:t>
            </a:r>
            <a:r>
              <a:rPr lang="fr-FR" sz="2400" dirty="0"/>
              <a:t>gérer leurs ressources rares et </a:t>
            </a:r>
            <a:r>
              <a:rPr lang="fr-FR" sz="2400" dirty="0" smtClean="0"/>
              <a:t>limitées,  </a:t>
            </a:r>
            <a:r>
              <a:rPr lang="fr-FR" sz="2400" dirty="0"/>
              <a:t>et dépasser </a:t>
            </a:r>
            <a:r>
              <a:rPr lang="fr-FR" sz="2400" dirty="0" smtClean="0"/>
              <a:t>cette grave pandémie,</a:t>
            </a:r>
            <a:r>
              <a:rPr lang="fr-FR" sz="2400" dirty="0"/>
              <a:t> surtout que dans plusieurs métiers et professions comme par exemple, la restauration, l’hôtellerie, l’entreprenariat, l’artisanat, les commerces, le tourisme des franges entières de la société ont basculé dans la pauvreté et la précarité?</a:t>
            </a:r>
            <a:r>
              <a:rPr lang="fr-FR" sz="2400" dirty="0" smtClean="0"/>
              <a:t> </a:t>
            </a:r>
            <a:endParaRPr lang="fr-F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71472" y="939961"/>
            <a:ext cx="814393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  ménages urbains et ruraux doivent acquérir  des connaissances dans le  commerce électronique (e-commerce), une alternative intéressante, voir incontournable  pour vendre leurs produits ou le surplus de leurs production et de pouvoir réaliser ainsi des revenus qui leurs permettront de couvrir  leurs différentes dépenses surtout en périodes de crises comme cette crise sanitaire.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-La plupart des documents lus ou consultés parlent du conseiller  familial qui doit aider les ménages à bien gérer leurs ressources et aider les familles à dresser leur  budget. Le besoin de former de tels conseillers familiaux est recommandé.</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-Il serait judicieux de faire des enquêtes par questionnaires auprès des familles</a:t>
            </a:r>
            <a:r>
              <a:rPr lang="fr-FR" sz="1050" dirty="0" smtClean="0">
                <a:latin typeface="Arial" pitchFamily="34" charset="0"/>
                <a:ea typeface="Times New Roman" pitchFamily="18" charset="0"/>
                <a:cs typeface="Arial" pitchFamily="34" charset="0"/>
              </a:rPr>
              <a:t> </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rurales et urbaines. Le but de ces enquêtes est de connaitre l’origine et le montant des ressources familiales, comment ils les </a:t>
            </a:r>
            <a:r>
              <a:rPr kumimoji="0" lang="fr-FR"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gérent</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comment ils ont procédé pour surmonter la crise sanitaire, les difficultés qu’elles ont rencontrées et autres questions…Ce serait une occasion pour les familiariser, les sensibiliser sur les bienfaits de l’économie domestique et leur apporter conseils et soutien en cette période difficile de pandémie.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ZoneTexte 2"/>
          <p:cNvSpPr txBox="1"/>
          <p:nvPr/>
        </p:nvSpPr>
        <p:spPr>
          <a:xfrm>
            <a:off x="3071802" y="129581"/>
            <a:ext cx="3929090" cy="584775"/>
          </a:xfrm>
          <a:prstGeom prst="rect">
            <a:avLst/>
          </a:prstGeom>
          <a:noFill/>
        </p:spPr>
        <p:txBody>
          <a:bodyPr wrap="square" rtlCol="0">
            <a:spAutoFit/>
          </a:bodyPr>
          <a:lstStyle/>
          <a:p>
            <a:r>
              <a:rPr lang="fr-FR" sz="3200" dirty="0" smtClean="0"/>
              <a:t>CONCLUSION V </a:t>
            </a:r>
            <a:endParaRPr lang="fr-FR"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42976" y="214290"/>
            <a:ext cx="6858048" cy="584775"/>
          </a:xfrm>
          <a:prstGeom prst="rect">
            <a:avLst/>
          </a:prstGeom>
          <a:noFill/>
        </p:spPr>
        <p:txBody>
          <a:bodyPr wrap="square" rtlCol="0">
            <a:spAutoFit/>
          </a:bodyPr>
          <a:lstStyle/>
          <a:p>
            <a:pPr algn="ctr"/>
            <a:r>
              <a:rPr lang="fr-FR" sz="3200" dirty="0" smtClean="0"/>
              <a:t>PERSPECTIVES </a:t>
            </a:r>
            <a:endParaRPr lang="fr-FR" sz="3200" dirty="0"/>
          </a:p>
        </p:txBody>
      </p:sp>
      <p:sp>
        <p:nvSpPr>
          <p:cNvPr id="3" name="ZoneTexte 2"/>
          <p:cNvSpPr txBox="1"/>
          <p:nvPr/>
        </p:nvSpPr>
        <p:spPr>
          <a:xfrm>
            <a:off x="714348" y="1571612"/>
            <a:ext cx="8072494" cy="2308324"/>
          </a:xfrm>
          <a:prstGeom prst="rect">
            <a:avLst/>
          </a:prstGeom>
          <a:noFill/>
        </p:spPr>
        <p:txBody>
          <a:bodyPr wrap="square" rtlCol="0">
            <a:spAutoFit/>
          </a:bodyPr>
          <a:lstStyle/>
          <a:p>
            <a:r>
              <a:rPr lang="fr-FR" sz="2400" b="1" dirty="0" smtClean="0">
                <a:solidFill>
                  <a:srgbClr val="00B050"/>
                </a:solidFill>
                <a:latin typeface="Comic Sans MS" pitchFamily="66" charset="0"/>
              </a:rPr>
              <a:t>Loin de nous la prétention de fournir des conclusions définitives quant à l’économie domestique. </a:t>
            </a:r>
          </a:p>
          <a:p>
            <a:r>
              <a:rPr lang="fr-FR" sz="2400" b="1" dirty="0" smtClean="0">
                <a:solidFill>
                  <a:srgbClr val="FF0000"/>
                </a:solidFill>
                <a:latin typeface="Comic Sans MS" pitchFamily="66" charset="0"/>
              </a:rPr>
              <a:t>A travers cette ébauche de réflexion sur l’économie domestique nous avons cherché à développer certains </a:t>
            </a:r>
            <a:r>
              <a:rPr lang="fr-FR" sz="2400" b="1" dirty="0" smtClean="0">
                <a:solidFill>
                  <a:schemeClr val="tx2">
                    <a:lumMod val="60000"/>
                    <a:lumOff val="40000"/>
                  </a:schemeClr>
                </a:solidFill>
                <a:latin typeface="Comic Sans MS" pitchFamily="66" charset="0"/>
              </a:rPr>
              <a:t>aspects qui pourraient servir à lancer de s futures recherches sur le sujet.</a:t>
            </a:r>
            <a:endParaRPr lang="fr-FR" sz="2400" b="1" dirty="0">
              <a:solidFill>
                <a:schemeClr val="tx2">
                  <a:lumMod val="60000"/>
                  <a:lumOff val="4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A Weekly Home Management Routine That Works for You - Organizing Moms"/>
          <p:cNvPicPr>
            <a:picLocks noChangeAspect="1" noChangeArrowheads="1"/>
          </p:cNvPicPr>
          <p:nvPr/>
        </p:nvPicPr>
        <p:blipFill>
          <a:blip r:embed="rId2"/>
          <a:srcRect/>
          <a:stretch>
            <a:fillRect/>
          </a:stretch>
        </p:blipFill>
        <p:spPr bwMode="auto">
          <a:xfrm>
            <a:off x="3786182" y="1857364"/>
            <a:ext cx="5072058" cy="3500462"/>
          </a:xfrm>
          <a:prstGeom prst="rect">
            <a:avLst/>
          </a:prstGeom>
          <a:noFill/>
        </p:spPr>
      </p:pic>
      <p:sp>
        <p:nvSpPr>
          <p:cNvPr id="3" name="ZoneTexte 2"/>
          <p:cNvSpPr txBox="1"/>
          <p:nvPr/>
        </p:nvSpPr>
        <p:spPr>
          <a:xfrm>
            <a:off x="142844" y="1857364"/>
            <a:ext cx="5286412" cy="1446550"/>
          </a:xfrm>
          <a:prstGeom prst="rect">
            <a:avLst/>
          </a:prstGeom>
          <a:noFill/>
        </p:spPr>
        <p:txBody>
          <a:bodyPr wrap="square" rtlCol="0">
            <a:spAutoFit/>
          </a:bodyPr>
          <a:lstStyle/>
          <a:p>
            <a:r>
              <a:rPr lang="fr-FR" sz="8800" dirty="0" smtClean="0"/>
              <a:t>MERCI </a:t>
            </a:r>
            <a:endParaRPr lang="fr-FR" sz="8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14414" y="285728"/>
            <a:ext cx="6715172" cy="707886"/>
          </a:xfrm>
          <a:prstGeom prst="rect">
            <a:avLst/>
          </a:prstGeom>
          <a:noFill/>
        </p:spPr>
        <p:txBody>
          <a:bodyPr wrap="square" rtlCol="0">
            <a:spAutoFit/>
          </a:bodyPr>
          <a:lstStyle/>
          <a:p>
            <a:pPr algn="ctr"/>
            <a:r>
              <a:rPr lang="fr-FR" sz="4000" dirty="0" smtClean="0"/>
              <a:t>CONCEPTS IMPORTANTS </a:t>
            </a:r>
            <a:endParaRPr lang="fr-FR" sz="4000" dirty="0"/>
          </a:p>
        </p:txBody>
      </p:sp>
      <p:sp>
        <p:nvSpPr>
          <p:cNvPr id="3" name="ZoneTexte 2"/>
          <p:cNvSpPr txBox="1"/>
          <p:nvPr/>
        </p:nvSpPr>
        <p:spPr>
          <a:xfrm>
            <a:off x="642910" y="2357430"/>
            <a:ext cx="7500990" cy="3539430"/>
          </a:xfrm>
          <a:prstGeom prst="rect">
            <a:avLst/>
          </a:prstGeom>
          <a:noFill/>
        </p:spPr>
        <p:txBody>
          <a:bodyPr wrap="square" rtlCol="0">
            <a:spAutoFit/>
          </a:bodyPr>
          <a:lstStyle/>
          <a:p>
            <a:pPr>
              <a:buFont typeface="Wingdings" pitchFamily="2" charset="2"/>
              <a:buChar char="Ø"/>
            </a:pPr>
            <a:r>
              <a:rPr lang="fr-FR" sz="2800" dirty="0" smtClean="0"/>
              <a:t> COVID 19 DISEASE </a:t>
            </a:r>
          </a:p>
          <a:p>
            <a:pPr>
              <a:buFont typeface="Wingdings" pitchFamily="2" charset="2"/>
              <a:buChar char="Ø"/>
            </a:pPr>
            <a:r>
              <a:rPr lang="fr-FR" sz="2800" dirty="0" smtClean="0"/>
              <a:t>ECONOMIE</a:t>
            </a:r>
          </a:p>
          <a:p>
            <a:pPr>
              <a:buFont typeface="Wingdings" pitchFamily="2" charset="2"/>
              <a:buChar char="Ø"/>
            </a:pPr>
            <a:r>
              <a:rPr lang="fr-FR" sz="2800" dirty="0" smtClean="0"/>
              <a:t> ECONOMIE DOMESTIQUE OU HOME MANAGEMENT </a:t>
            </a:r>
          </a:p>
          <a:p>
            <a:pPr>
              <a:buFont typeface="Wingdings" pitchFamily="2" charset="2"/>
              <a:buChar char="Ø"/>
            </a:pPr>
            <a:r>
              <a:rPr lang="fr-FR" sz="2800" dirty="0" smtClean="0"/>
              <a:t> MANAGEMENT DES RESOURCES </a:t>
            </a:r>
          </a:p>
          <a:p>
            <a:pPr>
              <a:buFont typeface="Wingdings" pitchFamily="2" charset="2"/>
              <a:buChar char="Ø"/>
            </a:pPr>
            <a:r>
              <a:rPr lang="fr-FR" sz="2800" dirty="0" smtClean="0"/>
              <a:t> BUDGETISATION DES RESOURCES </a:t>
            </a:r>
          </a:p>
          <a:p>
            <a:endParaRPr lang="fr-FR" sz="2800" dirty="0" smtClean="0"/>
          </a:p>
          <a:p>
            <a:endParaRPr lang="fr-F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500174"/>
            <a:ext cx="8215370" cy="1384995"/>
          </a:xfrm>
          <a:prstGeom prst="rect">
            <a:avLst/>
          </a:prstGeom>
        </p:spPr>
        <p:txBody>
          <a:bodyPr wrap="square">
            <a:spAutoFit/>
          </a:bodyPr>
          <a:lstStyle/>
          <a:p>
            <a:r>
              <a:rPr lang="fr-FR" sz="2800" dirty="0" smtClean="0"/>
              <a:t>La </a:t>
            </a:r>
            <a:r>
              <a:rPr lang="fr-FR" sz="2800" dirty="0" err="1" smtClean="0"/>
              <a:t>Covid</a:t>
            </a:r>
            <a:r>
              <a:rPr lang="fr-FR" sz="2800" dirty="0" smtClean="0"/>
              <a:t>-19 fait référence à « Coronavirus </a:t>
            </a:r>
            <a:r>
              <a:rPr lang="fr-FR" sz="2800" dirty="0" err="1" smtClean="0"/>
              <a:t>Disease</a:t>
            </a:r>
            <a:r>
              <a:rPr lang="fr-FR" sz="2800" dirty="0" smtClean="0"/>
              <a:t> 2019 », la maladie provoquée par un virus  de la famille des </a:t>
            </a:r>
            <a:r>
              <a:rPr lang="fr-FR" sz="2800" dirty="0" err="1" smtClean="0"/>
              <a:t>Coronaviridae</a:t>
            </a:r>
            <a:r>
              <a:rPr lang="fr-FR" sz="2800" dirty="0" smtClean="0"/>
              <a:t>, le SARS-</a:t>
            </a:r>
            <a:r>
              <a:rPr lang="fr-FR" sz="2800" dirty="0" err="1" smtClean="0"/>
              <a:t>Cov</a:t>
            </a:r>
            <a:r>
              <a:rPr lang="fr-FR" sz="2800" dirty="0" smtClean="0"/>
              <a:t>-2. </a:t>
            </a:r>
            <a:endParaRPr lang="fr-FR" sz="2800" dirty="0"/>
          </a:p>
        </p:txBody>
      </p:sp>
      <p:sp>
        <p:nvSpPr>
          <p:cNvPr id="3" name="Rectangle 2"/>
          <p:cNvSpPr/>
          <p:nvPr/>
        </p:nvSpPr>
        <p:spPr>
          <a:xfrm>
            <a:off x="2714612" y="285728"/>
            <a:ext cx="3709477" cy="646331"/>
          </a:xfrm>
          <a:prstGeom prst="rect">
            <a:avLst/>
          </a:prstGeom>
        </p:spPr>
        <p:txBody>
          <a:bodyPr wrap="none">
            <a:spAutoFit/>
          </a:bodyPr>
          <a:lstStyle/>
          <a:p>
            <a:r>
              <a:rPr lang="fr-FR" sz="3600" dirty="0" smtClean="0"/>
              <a:t>COVID 19 DISEASE </a:t>
            </a:r>
            <a:endParaRPr lang="fr-FR" sz="3600" dirty="0"/>
          </a:p>
        </p:txBody>
      </p:sp>
      <p:sp>
        <p:nvSpPr>
          <p:cNvPr id="1025" name="Rectangle 1"/>
          <p:cNvSpPr>
            <a:spLocks noChangeArrowheads="1"/>
          </p:cNvSpPr>
          <p:nvPr/>
        </p:nvSpPr>
        <p:spPr bwMode="auto">
          <a:xfrm>
            <a:off x="428596" y="3500438"/>
            <a:ext cx="8501122"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A  la date d’aujourd’hui</a:t>
            </a:r>
            <a:r>
              <a:rPr lang="fr-FR" sz="2400" baseline="30000" dirty="0" smtClean="0">
                <a:latin typeface="Calibri" pitchFamily="34" charset="0"/>
                <a:ea typeface="Times New Roman" pitchFamily="18" charset="0"/>
                <a:cs typeface="Arial" pitchFamily="34" charset="0"/>
              </a:rPr>
              <a:t> </a:t>
            </a: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 ( </a:t>
            </a:r>
            <a:r>
              <a:rPr kumimoji="0" lang="fr-FR" sz="2400" b="0" i="0" u="none" strike="noStrike" cap="none" normalizeH="0" baseline="0" dirty="0" err="1" smtClean="0">
                <a:ln>
                  <a:noFill/>
                </a:ln>
                <a:effectLst/>
                <a:latin typeface="Calibri" pitchFamily="34" charset="0"/>
                <a:ea typeface="Times New Roman" pitchFamily="18" charset="0"/>
                <a:cs typeface="Arial" pitchFamily="34" charset="0"/>
              </a:rPr>
              <a:t>Wordmeter</a:t>
            </a:r>
            <a:r>
              <a:rPr lang="fr-FR" sz="2400" baseline="0" dirty="0" err="1" smtClean="0">
                <a:latin typeface="Calibri" pitchFamily="34" charset="0"/>
                <a:ea typeface="Times New Roman" pitchFamily="18" charset="0"/>
                <a:cs typeface="Arial" pitchFamily="34" charset="0"/>
              </a:rPr>
              <a:t>s</a:t>
            </a:r>
            <a:r>
              <a:rPr lang="fr-FR" sz="2400" baseline="0" dirty="0" smtClean="0">
                <a:latin typeface="Calibri" pitchFamily="34" charset="0"/>
                <a:ea typeface="Times New Roman" pitchFamily="18" charset="0"/>
                <a:cs typeface="Arial" pitchFamily="34" charset="0"/>
              </a:rPr>
              <a:t>;</a:t>
            </a:r>
            <a:r>
              <a:rPr lang="fr-FR" sz="2400" dirty="0" smtClean="0">
                <a:latin typeface="Calibri" pitchFamily="34" charset="0"/>
                <a:ea typeface="Times New Roman" pitchFamily="18" charset="0"/>
                <a:cs typeface="Arial" pitchFamily="34" charset="0"/>
              </a:rPr>
              <a:t> le 2 MARS 2021 )</a:t>
            </a: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 la pandémie a fait dans le monde </a:t>
            </a:r>
            <a:r>
              <a:rPr kumimoji="0" lang="fr-FR" sz="2400" b="1" i="0" u="none" strike="noStrike" cap="none" normalizeH="0" baseline="0" dirty="0" smtClean="0">
                <a:ln>
                  <a:noFill/>
                </a:ln>
                <a:effectLst/>
                <a:latin typeface="Calibri" pitchFamily="34" charset="0"/>
                <a:ea typeface="Times New Roman" pitchFamily="18" charset="0"/>
                <a:cs typeface="Arial" pitchFamily="34" charset="0"/>
              </a:rPr>
              <a:t>115 188 759 </a:t>
            </a: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 cas de</a:t>
            </a:r>
            <a:r>
              <a:rPr kumimoji="0" lang="fr-FR" sz="2400" b="0" i="0" u="none" strike="noStrike" cap="none" normalizeH="0" dirty="0" smtClean="0">
                <a:ln>
                  <a:noFill/>
                </a:ln>
                <a:effectLst/>
                <a:latin typeface="Calibri" pitchFamily="34" charset="0"/>
                <a:ea typeface="Times New Roman" pitchFamily="18" charset="0"/>
                <a:cs typeface="Arial" pitchFamily="34" charset="0"/>
              </a:rPr>
              <a:t> </a:t>
            </a: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contaminations, </a:t>
            </a:r>
            <a:r>
              <a:rPr kumimoji="0" lang="fr-FR" sz="2400" b="1" i="0" u="none" strike="noStrike" cap="none" normalizeH="0" baseline="0" dirty="0" smtClean="0">
                <a:ln>
                  <a:noFill/>
                </a:ln>
                <a:effectLst/>
                <a:latin typeface="Calibri" pitchFamily="34" charset="0"/>
                <a:ea typeface="Times New Roman" pitchFamily="18" charset="0"/>
                <a:cs typeface="Arial" pitchFamily="34" charset="0"/>
              </a:rPr>
              <a:t>90 854 902</a:t>
            </a: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 guérisons et </a:t>
            </a:r>
            <a:r>
              <a:rPr kumimoji="0" lang="fr-FR"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2 554 395 </a:t>
            </a: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décès.</a:t>
            </a:r>
            <a:endParaRPr kumimoji="0" lang="fr-FR" sz="11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En Algérie le Nombre total de cas de contaminations est de </a:t>
            </a:r>
            <a:r>
              <a:rPr kumimoji="0" lang="fr-FR"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113 255</a:t>
            </a:r>
            <a:r>
              <a:rPr kumimoji="0" lang="fr-FR"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avec </a:t>
            </a:r>
            <a:r>
              <a:rPr kumimoji="0" lang="fr-FR"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78234</a:t>
            </a:r>
            <a:r>
              <a:rPr kumimoji="0" lang="fr-FR" sz="2400" b="1" i="0" u="none" strike="noStrike" cap="none" normalizeH="0" baseline="0" dirty="0" smtClean="0">
                <a:ln>
                  <a:noFill/>
                </a:ln>
                <a:effectLst/>
                <a:latin typeface="Calibri" pitchFamily="34" charset="0"/>
                <a:ea typeface="Times New Roman" pitchFamily="18" charset="0"/>
                <a:cs typeface="Arial" pitchFamily="34" charset="0"/>
              </a:rPr>
              <a:t> </a:t>
            </a: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guérisons et </a:t>
            </a:r>
            <a:r>
              <a:rPr kumimoji="0" lang="fr-FR"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2 987 </a:t>
            </a:r>
            <a:r>
              <a:rPr kumimoji="0" lang="fr-FR" sz="2400" b="0" i="0" u="none" strike="noStrike" cap="none" normalizeH="0" baseline="0" dirty="0" smtClean="0">
                <a:ln>
                  <a:noFill/>
                </a:ln>
                <a:effectLst/>
                <a:latin typeface="Calibri" pitchFamily="34" charset="0"/>
                <a:ea typeface="Times New Roman" pitchFamily="18" charset="0"/>
                <a:cs typeface="Arial" pitchFamily="34" charset="0"/>
              </a:rPr>
              <a:t>décès.</a:t>
            </a:r>
            <a:endParaRPr kumimoji="0" lang="fr-FR" sz="11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cs typeface="Arial" pitchFamily="34" charset="0"/>
              </a:rPr>
              <a:t/>
            </a:r>
            <a:br>
              <a:rPr kumimoji="0" lang="fr-FR" sz="3200" b="0" i="0" u="none" strike="noStrike" cap="none" normalizeH="0" baseline="0" dirty="0" smtClean="0">
                <a:ln>
                  <a:noFill/>
                </a:ln>
                <a:solidFill>
                  <a:schemeClr val="tx1"/>
                </a:solidFill>
                <a:effectLst/>
                <a:latin typeface="Arial" pitchFamily="34" charset="0"/>
                <a:cs typeface="Arial" pitchFamily="34" charset="0"/>
              </a:rPr>
            </a:b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132" y="324129"/>
            <a:ext cx="7858148" cy="461665"/>
          </a:xfrm>
          <a:prstGeom prst="rect">
            <a:avLst/>
          </a:prstGeom>
        </p:spPr>
        <p:txBody>
          <a:bodyPr wrap="square">
            <a:spAutoFit/>
          </a:bodyPr>
          <a:lstStyle/>
          <a:p>
            <a:r>
              <a:rPr lang="fr-FR" sz="2400" b="1" dirty="0" smtClean="0"/>
              <a:t>ÉCONOMIE DOMESTIQUE OU HOME MANAGEMENT   I</a:t>
            </a:r>
            <a:endParaRPr lang="fr-FR" sz="2400" dirty="0"/>
          </a:p>
        </p:txBody>
      </p:sp>
      <p:sp>
        <p:nvSpPr>
          <p:cNvPr id="17409" name="Rectangle 1"/>
          <p:cNvSpPr>
            <a:spLocks noChangeArrowheads="1"/>
          </p:cNvSpPr>
          <p:nvPr/>
        </p:nvSpPr>
        <p:spPr bwMode="auto">
          <a:xfrm>
            <a:off x="285720" y="1214422"/>
            <a:ext cx="857252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454545"/>
                </a:solidFill>
                <a:effectLst/>
                <a:latin typeface="Calibri" pitchFamily="34" charset="0"/>
                <a:ea typeface="Times New Roman" pitchFamily="18" charset="0"/>
                <a:cs typeface="Arial" pitchFamily="34" charset="0"/>
              </a:rPr>
              <a:t>Nous relevons que ce concept est récent dans notre pays ,</a:t>
            </a:r>
            <a:r>
              <a:rPr kumimoji="0" lang="fr-FR" sz="2400" b="0" i="0" u="none" strike="noStrike" cap="none" normalizeH="0" dirty="0" smtClean="0">
                <a:ln>
                  <a:noFill/>
                </a:ln>
                <a:solidFill>
                  <a:srgbClr val="454545"/>
                </a:solidFill>
                <a:effectLst/>
                <a:latin typeface="Calibri" pitchFamily="34" charset="0"/>
                <a:ea typeface="Times New Roman" pitchFamily="18" charset="0"/>
                <a:cs typeface="Arial" pitchFamily="34" charset="0"/>
              </a:rPr>
              <a:t> preuve </a:t>
            </a:r>
            <a:r>
              <a:rPr kumimoji="0" lang="fr-FR" sz="2400" b="0" i="0" u="none" strike="noStrike" cap="none" normalizeH="0" baseline="0" dirty="0" smtClean="0">
                <a:ln>
                  <a:noFill/>
                </a:ln>
                <a:solidFill>
                  <a:srgbClr val="454545"/>
                </a:solidFill>
                <a:effectLst/>
                <a:latin typeface="Calibri" pitchFamily="34" charset="0"/>
                <a:ea typeface="Times New Roman" pitchFamily="18" charset="0"/>
                <a:cs typeface="Arial" pitchFamily="34" charset="0"/>
              </a:rPr>
              <a:t> le manque de références bibliographiques qui traitent de ce sujet</a:t>
            </a:r>
            <a:r>
              <a:rPr kumimoji="0" lang="fr-FR" sz="2400" b="0" i="0" u="none" strike="noStrike" cap="none" normalizeH="0" baseline="0" dirty="0" smtClean="0">
                <a:ln>
                  <a:noFill/>
                </a:ln>
                <a:solidFill>
                  <a:srgbClr val="454545"/>
                </a:solidFill>
                <a:effectLst/>
                <a:latin typeface="Calibri" pitchFamily="34" charset="0"/>
                <a:ea typeface="Times New Roman" pitchFamily="18" charset="0"/>
                <a:cs typeface="Arial" pitchFamily="34" charset="0"/>
              </a:rPr>
              <a:t>. Une </a:t>
            </a:r>
            <a:r>
              <a:rPr kumimoji="0" lang="fr-FR" sz="2400" b="0" i="0" u="none" strike="noStrike" cap="none" normalizeH="0" baseline="0" dirty="0" smtClean="0">
                <a:ln>
                  <a:noFill/>
                </a:ln>
                <a:solidFill>
                  <a:srgbClr val="454545"/>
                </a:solidFill>
                <a:effectLst/>
                <a:latin typeface="Calibri" pitchFamily="34" charset="0"/>
                <a:ea typeface="Times New Roman" pitchFamily="18" charset="0"/>
                <a:cs typeface="Arial" pitchFamily="34" charset="0"/>
              </a:rPr>
              <a:t>Conférence Nationale sur le thème combinée à la grave crise sanitaire que nous vivons s’avère urgente et plus que nécessaire.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ZoneTexte 4"/>
          <p:cNvSpPr txBox="1"/>
          <p:nvPr/>
        </p:nvSpPr>
        <p:spPr>
          <a:xfrm>
            <a:off x="428596" y="3357562"/>
            <a:ext cx="8286808" cy="2000548"/>
          </a:xfrm>
          <a:prstGeom prst="rect">
            <a:avLst/>
          </a:prstGeom>
          <a:noFill/>
        </p:spPr>
        <p:txBody>
          <a:bodyPr wrap="square" rtlCol="0">
            <a:spAutoFit/>
          </a:bodyPr>
          <a:lstStyle/>
          <a:p>
            <a:r>
              <a:rPr lang="fr-FR" sz="2800" b="1" u="sng" dirty="0" smtClean="0">
                <a:solidFill>
                  <a:srgbClr val="FF0000"/>
                </a:solidFill>
              </a:rPr>
              <a:t>Origine: </a:t>
            </a:r>
          </a:p>
          <a:p>
            <a:r>
              <a:rPr lang="fr-FR" sz="2400" dirty="0" smtClean="0"/>
              <a:t>Cette étude a vu le jour à la fin des années 1800 et son origine est attribuée à Ellen </a:t>
            </a:r>
            <a:r>
              <a:rPr lang="fr-FR" sz="2400" dirty="0" err="1" smtClean="0"/>
              <a:t>Swallow</a:t>
            </a:r>
            <a:r>
              <a:rPr lang="fr-FR" sz="2400" dirty="0" smtClean="0"/>
              <a:t> Richards (1842-1911),une chimiste et écologiste américaine, fondatrice du mouvement d’économie domestique (home </a:t>
            </a:r>
            <a:r>
              <a:rPr lang="fr-FR" sz="2400" dirty="0" err="1" smtClean="0"/>
              <a:t>economics</a:t>
            </a:r>
            <a:r>
              <a:rPr lang="fr-FR" sz="2400" dirty="0" smtClean="0"/>
              <a:t>  </a:t>
            </a:r>
            <a:r>
              <a:rPr lang="fr-FR" sz="2400" dirty="0" err="1" smtClean="0"/>
              <a:t>movement</a:t>
            </a:r>
            <a:r>
              <a:rPr lang="fr-FR" sz="2400" dirty="0" smtClean="0"/>
              <a:t>). </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57158" y="1785926"/>
            <a:ext cx="835821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 premiers cours d'économie domestique incorporaient diverses disciplines scientifiques dans le but de professionnaliser le travail des femmes et de le rendre plus efficace pour les libérer de leurs tâches ménagères. Ils ont cherché à donner aux femmes le temps de faire plus de choses au-delà de la cuisine et du nettoyage, comme se concentrer sur leur éducation. L'économie domestique a été conçue pour permettre à davantage de femmes de fréquenter l'université, car on leur apprenait à mieux prendre soin de leur maison et de leur famille.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85720" y="214290"/>
            <a:ext cx="8572560" cy="523220"/>
          </a:xfrm>
          <a:prstGeom prst="rect">
            <a:avLst/>
          </a:prstGeom>
        </p:spPr>
        <p:txBody>
          <a:bodyPr wrap="square">
            <a:spAutoFit/>
          </a:bodyPr>
          <a:lstStyle/>
          <a:p>
            <a:r>
              <a:rPr lang="fr-FR" sz="2800" b="1" dirty="0" smtClean="0"/>
              <a:t>ÉCONOMIE DOMESTIQUE OU HOME MANAGEMENT  II</a:t>
            </a:r>
            <a:endParaRPr lang="fr-FR"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572560" cy="523220"/>
          </a:xfrm>
          <a:prstGeom prst="rect">
            <a:avLst/>
          </a:prstGeom>
        </p:spPr>
        <p:txBody>
          <a:bodyPr wrap="square">
            <a:spAutoFit/>
          </a:bodyPr>
          <a:lstStyle/>
          <a:p>
            <a:r>
              <a:rPr lang="fr-FR" sz="2800" b="1" dirty="0" smtClean="0"/>
              <a:t>ÉCONOMIE DOMESTIQUE OU HOME MANAGEMENT  III</a:t>
            </a:r>
            <a:endParaRPr lang="fr-FR" sz="2800" dirty="0"/>
          </a:p>
        </p:txBody>
      </p:sp>
      <p:sp>
        <p:nvSpPr>
          <p:cNvPr id="19457" name="Rectangle 1"/>
          <p:cNvSpPr>
            <a:spLocks noChangeArrowheads="1"/>
          </p:cNvSpPr>
          <p:nvPr/>
        </p:nvSpPr>
        <p:spPr bwMode="auto">
          <a:xfrm>
            <a:off x="428596" y="2071678"/>
            <a:ext cx="8286808"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 cours d’économie domestique ont été divisés en sept domaines domestique : cuisine, développement de l'enfant, éducation et sensibilisation de la communauté, gestion et conception de la maison, couture et textiles, budget et économie, et santé et hygiène.</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cs typeface="Arial" pitchFamily="34" charset="0"/>
              </a:rPr>
              <a:t/>
            </a:r>
            <a:br>
              <a:rPr kumimoji="0" lang="fr-FR" sz="3200" b="0" i="0" u="none" strike="noStrike" cap="none" normalizeH="0" baseline="0" dirty="0" smtClean="0">
                <a:ln>
                  <a:noFill/>
                </a:ln>
                <a:solidFill>
                  <a:schemeClr val="tx1"/>
                </a:solidFill>
                <a:effectLst/>
                <a:latin typeface="Arial" pitchFamily="34" charset="0"/>
                <a:cs typeface="Arial" pitchFamily="34" charset="0"/>
              </a:rPr>
            </a:b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500042"/>
            <a:ext cx="5328766" cy="523220"/>
          </a:xfrm>
          <a:prstGeom prst="rect">
            <a:avLst/>
          </a:prstGeom>
        </p:spPr>
        <p:txBody>
          <a:bodyPr wrap="none">
            <a:spAutoFit/>
          </a:bodyPr>
          <a:lstStyle/>
          <a:p>
            <a:r>
              <a:rPr lang="en-US" sz="2800" b="1" dirty="0" err="1" smtClean="0"/>
              <a:t>Economie</a:t>
            </a:r>
            <a:r>
              <a:rPr lang="en-US" sz="2800" b="1" dirty="0" smtClean="0"/>
              <a:t> </a:t>
            </a:r>
            <a:r>
              <a:rPr lang="en-US" sz="2800" b="1" dirty="0" err="1" smtClean="0"/>
              <a:t>domestique</a:t>
            </a:r>
            <a:r>
              <a:rPr lang="en-US" sz="2800" b="1" dirty="0" smtClean="0"/>
              <a:t> : </a:t>
            </a:r>
            <a:r>
              <a:rPr lang="en-US" sz="2800" b="1" dirty="0" err="1" smtClean="0"/>
              <a:t>Définition</a:t>
            </a:r>
            <a:r>
              <a:rPr lang="en-US" sz="2800" b="1" dirty="0" smtClean="0"/>
              <a:t> </a:t>
            </a:r>
            <a:endParaRPr lang="fr-FR" sz="2800" dirty="0"/>
          </a:p>
        </p:txBody>
      </p:sp>
      <p:sp>
        <p:nvSpPr>
          <p:cNvPr id="20481" name="Rectangle 1"/>
          <p:cNvSpPr>
            <a:spLocks noChangeArrowheads="1"/>
          </p:cNvSpPr>
          <p:nvPr/>
        </p:nvSpPr>
        <p:spPr bwMode="auto">
          <a:xfrm>
            <a:off x="500034" y="1857364"/>
            <a:ext cx="8072494"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''Home management is the administrative aspect of a family. To attain the desired family goals, home management helps in planning, assessing integrating and evaluating human and material resources and ensure their best use for the betterment of the family members”.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cs typeface="Arial" pitchFamily="34" charset="0"/>
              </a:rPr>
              <a:t/>
            </a:r>
            <a:br>
              <a:rPr kumimoji="0" lang="fr-FR" sz="2800" b="0" i="0" u="none" strike="noStrike" cap="none" normalizeH="0" baseline="0" dirty="0" smtClean="0">
                <a:ln>
                  <a:noFill/>
                </a:ln>
                <a:solidFill>
                  <a:schemeClr val="tx1"/>
                </a:solidFill>
                <a:effectLst/>
                <a:latin typeface="Arial" pitchFamily="34" charset="0"/>
                <a:cs typeface="Arial" pitchFamily="34" charset="0"/>
              </a:rPr>
            </a:b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4" name="Rectangle 4"/>
          <p:cNvSpPr>
            <a:spLocks noChangeArrowheads="1"/>
          </p:cNvSpPr>
          <p:nvPr/>
        </p:nvSpPr>
        <p:spPr bwMode="auto">
          <a:xfrm>
            <a:off x="500034" y="4000504"/>
            <a:ext cx="8143932"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Pour atteindre les objectifs familiaux souhaités, la gestion du foyer aide à planifier et à évaluer les ressources humaines et matérielles et à assurer leur meilleure utilisation pour le bien-être des membres de la famille.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1000100" y="285728"/>
            <a:ext cx="7072361" cy="6357981"/>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1677</Words>
  <Application>Microsoft Office PowerPoint</Application>
  <PresentationFormat>Affichage à l'écran (4:3)</PresentationFormat>
  <Paragraphs>93</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Économie domestique et crise du covid19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Économie domestique      et crise du covid19 </dc:title>
  <dc:creator>USER</dc:creator>
  <cp:lastModifiedBy>USER</cp:lastModifiedBy>
  <cp:revision>52</cp:revision>
  <dcterms:created xsi:type="dcterms:W3CDTF">2021-03-06T20:54:31Z</dcterms:created>
  <dcterms:modified xsi:type="dcterms:W3CDTF">2021-03-08T17:41:11Z</dcterms:modified>
</cp:coreProperties>
</file>